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0" r:id="rId5"/>
  </p:sldMasterIdLst>
  <p:notesMasterIdLst>
    <p:notesMasterId r:id="rId23"/>
  </p:notesMasterIdLst>
  <p:handoutMasterIdLst>
    <p:handoutMasterId r:id="rId24"/>
  </p:handoutMasterIdLst>
  <p:sldIdLst>
    <p:sldId id="398" r:id="rId6"/>
    <p:sldId id="421" r:id="rId7"/>
    <p:sldId id="422" r:id="rId8"/>
    <p:sldId id="411" r:id="rId9"/>
    <p:sldId id="414" r:id="rId10"/>
    <p:sldId id="417" r:id="rId11"/>
    <p:sldId id="450" r:id="rId12"/>
    <p:sldId id="440" r:id="rId13"/>
    <p:sldId id="424" r:id="rId14"/>
    <p:sldId id="452" r:id="rId15"/>
    <p:sldId id="446" r:id="rId16"/>
    <p:sldId id="451" r:id="rId17"/>
    <p:sldId id="448" r:id="rId18"/>
    <p:sldId id="456" r:id="rId19"/>
    <p:sldId id="429" r:id="rId20"/>
    <p:sldId id="447" r:id="rId21"/>
    <p:sldId id="457" r:id="rId22"/>
  </p:sldIdLst>
  <p:sldSz cx="9144000" cy="5143500" type="screen16x9"/>
  <p:notesSz cx="6889750" cy="10021888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34599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629CB-41C0-4942-846F-03942837A620}" v="436" dt="2024-02-13T15:11:43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6"/>
  </p:normalViewPr>
  <p:slideViewPr>
    <p:cSldViewPr snapToGrid="0">
      <p:cViewPr varScale="1">
        <p:scale>
          <a:sx n="122" d="100"/>
          <a:sy n="122" d="100"/>
        </p:scale>
        <p:origin x="78" y="11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12CE02-1995-45A0-9220-49D7F9DC30F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70E7A43-E614-4725-99B8-85DB7D3B8D59}">
      <dgm:prSet phldrT="[Text]"/>
      <dgm:spPr/>
      <dgm:t>
        <a:bodyPr/>
        <a:lstStyle/>
        <a:p>
          <a:r>
            <a:rPr lang="en-US" dirty="0"/>
            <a:t> 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Action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What actually happened?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What did you observe?</a:t>
          </a:r>
        </a:p>
        <a:p>
          <a:endParaRPr lang="en-US" dirty="0"/>
        </a:p>
      </dgm:t>
    </dgm:pt>
    <dgm:pt modelId="{06DF7CFE-7392-4931-A0A2-52001412CA3D}" type="parTrans" cxnId="{450B50B7-B200-4AE5-B030-DE6FC6A3B342}">
      <dgm:prSet/>
      <dgm:spPr/>
      <dgm:t>
        <a:bodyPr/>
        <a:lstStyle/>
        <a:p>
          <a:endParaRPr lang="en-US"/>
        </a:p>
      </dgm:t>
    </dgm:pt>
    <dgm:pt modelId="{4D331EC4-A4E1-400A-99E2-C50BA0D6070F}" type="sibTrans" cxnId="{450B50B7-B200-4AE5-B030-DE6FC6A3B342}">
      <dgm:prSet/>
      <dgm:spPr/>
      <dgm:t>
        <a:bodyPr/>
        <a:lstStyle/>
        <a:p>
          <a:endParaRPr lang="en-US"/>
        </a:p>
      </dgm:t>
    </dgm:pt>
    <dgm:pt modelId="{36166C75-F3A8-402A-AB65-AC1CA059742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Impact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What impact did the action have on you, others, other stakeholders, project or environment?</a:t>
          </a:r>
        </a:p>
      </dgm:t>
    </dgm:pt>
    <dgm:pt modelId="{9D7C55E6-AFD4-4E65-94F4-B64ABD4DDF73}" type="parTrans" cxnId="{891AAA91-3106-45CF-9398-9B5FC44363DD}">
      <dgm:prSet/>
      <dgm:spPr/>
      <dgm:t>
        <a:bodyPr/>
        <a:lstStyle/>
        <a:p>
          <a:endParaRPr lang="en-US"/>
        </a:p>
      </dgm:t>
    </dgm:pt>
    <dgm:pt modelId="{797C8D56-B9EE-4DA7-88F5-63266EE75667}" type="sibTrans" cxnId="{891AAA91-3106-45CF-9398-9B5FC44363DD}">
      <dgm:prSet/>
      <dgm:spPr/>
      <dgm:t>
        <a:bodyPr/>
        <a:lstStyle/>
        <a:p>
          <a:endParaRPr lang="en-US"/>
        </a:p>
      </dgm:t>
    </dgm:pt>
    <dgm:pt modelId="{F998D75D-CB75-4779-85CE-DC3E0F89C00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Desired Behaviour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What could be done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differently next time?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What behaviour change is expected?</a:t>
          </a:r>
        </a:p>
      </dgm:t>
    </dgm:pt>
    <dgm:pt modelId="{57C095B8-FC58-400B-A6CA-755C08582C57}" type="parTrans" cxnId="{98884C3A-B024-4C12-A97A-097330F5DE7C}">
      <dgm:prSet/>
      <dgm:spPr/>
      <dgm:t>
        <a:bodyPr/>
        <a:lstStyle/>
        <a:p>
          <a:endParaRPr lang="en-US"/>
        </a:p>
      </dgm:t>
    </dgm:pt>
    <dgm:pt modelId="{D4885452-A945-482F-902A-918B95D8799B}" type="sibTrans" cxnId="{98884C3A-B024-4C12-A97A-097330F5DE7C}">
      <dgm:prSet/>
      <dgm:spPr/>
      <dgm:t>
        <a:bodyPr/>
        <a:lstStyle/>
        <a:p>
          <a:endParaRPr lang="en-US"/>
        </a:p>
      </dgm:t>
    </dgm:pt>
    <dgm:pt modelId="{39B1DA96-3C4F-486F-A0EB-DA79803F4380}" type="pres">
      <dgm:prSet presAssocID="{FE12CE02-1995-45A0-9220-49D7F9DC30FF}" presName="Name0" presStyleCnt="0">
        <dgm:presLayoutVars>
          <dgm:dir/>
          <dgm:resizeHandles val="exact"/>
        </dgm:presLayoutVars>
      </dgm:prSet>
      <dgm:spPr/>
    </dgm:pt>
    <dgm:pt modelId="{69BC5375-2DCE-4E92-B750-4AC66CC83A08}" type="pres">
      <dgm:prSet presAssocID="{E70E7A43-E614-4725-99B8-85DB7D3B8D59}" presName="node" presStyleLbl="node1" presStyleIdx="0" presStyleCnt="3">
        <dgm:presLayoutVars>
          <dgm:bulletEnabled val="1"/>
        </dgm:presLayoutVars>
      </dgm:prSet>
      <dgm:spPr/>
    </dgm:pt>
    <dgm:pt modelId="{9C7C7B70-7C5B-40A8-AC60-C8E4FF71FD31}" type="pres">
      <dgm:prSet presAssocID="{4D331EC4-A4E1-400A-99E2-C50BA0D6070F}" presName="sibTrans" presStyleLbl="sibTrans2D1" presStyleIdx="0" presStyleCnt="2"/>
      <dgm:spPr/>
    </dgm:pt>
    <dgm:pt modelId="{93E6024F-2117-45C8-BBD9-2FF6048C2C02}" type="pres">
      <dgm:prSet presAssocID="{4D331EC4-A4E1-400A-99E2-C50BA0D6070F}" presName="connectorText" presStyleLbl="sibTrans2D1" presStyleIdx="0" presStyleCnt="2"/>
      <dgm:spPr/>
    </dgm:pt>
    <dgm:pt modelId="{686A6639-E1FC-4953-BAA8-24D4D7E8E273}" type="pres">
      <dgm:prSet presAssocID="{36166C75-F3A8-402A-AB65-AC1CA0597421}" presName="node" presStyleLbl="node1" presStyleIdx="1" presStyleCnt="3">
        <dgm:presLayoutVars>
          <dgm:bulletEnabled val="1"/>
        </dgm:presLayoutVars>
      </dgm:prSet>
      <dgm:spPr/>
    </dgm:pt>
    <dgm:pt modelId="{FD2410FB-A585-4A88-808D-85F75B1DC65C}" type="pres">
      <dgm:prSet presAssocID="{797C8D56-B9EE-4DA7-88F5-63266EE75667}" presName="sibTrans" presStyleLbl="sibTrans2D1" presStyleIdx="1" presStyleCnt="2"/>
      <dgm:spPr/>
    </dgm:pt>
    <dgm:pt modelId="{74BF15D1-4F9F-4AFC-B7C5-FAA3DF44937C}" type="pres">
      <dgm:prSet presAssocID="{797C8D56-B9EE-4DA7-88F5-63266EE75667}" presName="connectorText" presStyleLbl="sibTrans2D1" presStyleIdx="1" presStyleCnt="2"/>
      <dgm:spPr/>
    </dgm:pt>
    <dgm:pt modelId="{98792596-EF2E-4F83-8D2E-430215DE7805}" type="pres">
      <dgm:prSet presAssocID="{F998D75D-CB75-4779-85CE-DC3E0F89C00F}" presName="node" presStyleLbl="node1" presStyleIdx="2" presStyleCnt="3">
        <dgm:presLayoutVars>
          <dgm:bulletEnabled val="1"/>
        </dgm:presLayoutVars>
      </dgm:prSet>
      <dgm:spPr/>
    </dgm:pt>
  </dgm:ptLst>
  <dgm:cxnLst>
    <dgm:cxn modelId="{76ACCF36-8DFA-4D7C-95CB-D20E6B43883E}" type="presOf" srcId="{797C8D56-B9EE-4DA7-88F5-63266EE75667}" destId="{FD2410FB-A585-4A88-808D-85F75B1DC65C}" srcOrd="0" destOrd="0" presId="urn:microsoft.com/office/officeart/2005/8/layout/process1"/>
    <dgm:cxn modelId="{98884C3A-B024-4C12-A97A-097330F5DE7C}" srcId="{FE12CE02-1995-45A0-9220-49D7F9DC30FF}" destId="{F998D75D-CB75-4779-85CE-DC3E0F89C00F}" srcOrd="2" destOrd="0" parTransId="{57C095B8-FC58-400B-A6CA-755C08582C57}" sibTransId="{D4885452-A945-482F-902A-918B95D8799B}"/>
    <dgm:cxn modelId="{EA12BB5E-EC94-41AD-8535-B6B544150971}" type="presOf" srcId="{F998D75D-CB75-4779-85CE-DC3E0F89C00F}" destId="{98792596-EF2E-4F83-8D2E-430215DE7805}" srcOrd="0" destOrd="0" presId="urn:microsoft.com/office/officeart/2005/8/layout/process1"/>
    <dgm:cxn modelId="{B3188143-CD1C-4D25-9FB3-25A1E2F1B726}" type="presOf" srcId="{E70E7A43-E614-4725-99B8-85DB7D3B8D59}" destId="{69BC5375-2DCE-4E92-B750-4AC66CC83A08}" srcOrd="0" destOrd="0" presId="urn:microsoft.com/office/officeart/2005/8/layout/process1"/>
    <dgm:cxn modelId="{A365224C-6D1E-4DF0-9C46-671EA29E19A9}" type="presOf" srcId="{4D331EC4-A4E1-400A-99E2-C50BA0D6070F}" destId="{93E6024F-2117-45C8-BBD9-2FF6048C2C02}" srcOrd="1" destOrd="0" presId="urn:microsoft.com/office/officeart/2005/8/layout/process1"/>
    <dgm:cxn modelId="{EC56EA6E-345D-4EA0-8AC3-0FA68186F8CD}" type="presOf" srcId="{FE12CE02-1995-45A0-9220-49D7F9DC30FF}" destId="{39B1DA96-3C4F-486F-A0EB-DA79803F4380}" srcOrd="0" destOrd="0" presId="urn:microsoft.com/office/officeart/2005/8/layout/process1"/>
    <dgm:cxn modelId="{A4913676-00B9-421C-A5DB-B143C2490E7E}" type="presOf" srcId="{797C8D56-B9EE-4DA7-88F5-63266EE75667}" destId="{74BF15D1-4F9F-4AFC-B7C5-FAA3DF44937C}" srcOrd="1" destOrd="0" presId="urn:microsoft.com/office/officeart/2005/8/layout/process1"/>
    <dgm:cxn modelId="{891AAA91-3106-45CF-9398-9B5FC44363DD}" srcId="{FE12CE02-1995-45A0-9220-49D7F9DC30FF}" destId="{36166C75-F3A8-402A-AB65-AC1CA0597421}" srcOrd="1" destOrd="0" parTransId="{9D7C55E6-AFD4-4E65-94F4-B64ABD4DDF73}" sibTransId="{797C8D56-B9EE-4DA7-88F5-63266EE75667}"/>
    <dgm:cxn modelId="{450B50B7-B200-4AE5-B030-DE6FC6A3B342}" srcId="{FE12CE02-1995-45A0-9220-49D7F9DC30FF}" destId="{E70E7A43-E614-4725-99B8-85DB7D3B8D59}" srcOrd="0" destOrd="0" parTransId="{06DF7CFE-7392-4931-A0A2-52001412CA3D}" sibTransId="{4D331EC4-A4E1-400A-99E2-C50BA0D6070F}"/>
    <dgm:cxn modelId="{29D1A7C0-EE7D-4D05-BA24-8EF2A6077E5C}" type="presOf" srcId="{4D331EC4-A4E1-400A-99E2-C50BA0D6070F}" destId="{9C7C7B70-7C5B-40A8-AC60-C8E4FF71FD31}" srcOrd="0" destOrd="0" presId="urn:microsoft.com/office/officeart/2005/8/layout/process1"/>
    <dgm:cxn modelId="{DDF319E2-0C43-41BD-897C-625D0D68B872}" type="presOf" srcId="{36166C75-F3A8-402A-AB65-AC1CA0597421}" destId="{686A6639-E1FC-4953-BAA8-24D4D7E8E273}" srcOrd="0" destOrd="0" presId="urn:microsoft.com/office/officeart/2005/8/layout/process1"/>
    <dgm:cxn modelId="{7DE3D778-7ADA-4BA7-A063-530F2A723D5F}" type="presParOf" srcId="{39B1DA96-3C4F-486F-A0EB-DA79803F4380}" destId="{69BC5375-2DCE-4E92-B750-4AC66CC83A08}" srcOrd="0" destOrd="0" presId="urn:microsoft.com/office/officeart/2005/8/layout/process1"/>
    <dgm:cxn modelId="{6A65DF7A-6272-4EE0-AEE6-BC9C71E212E5}" type="presParOf" srcId="{39B1DA96-3C4F-486F-A0EB-DA79803F4380}" destId="{9C7C7B70-7C5B-40A8-AC60-C8E4FF71FD31}" srcOrd="1" destOrd="0" presId="urn:microsoft.com/office/officeart/2005/8/layout/process1"/>
    <dgm:cxn modelId="{5B40DA12-7C65-4347-B2C0-8F56B89C0950}" type="presParOf" srcId="{9C7C7B70-7C5B-40A8-AC60-C8E4FF71FD31}" destId="{93E6024F-2117-45C8-BBD9-2FF6048C2C02}" srcOrd="0" destOrd="0" presId="urn:microsoft.com/office/officeart/2005/8/layout/process1"/>
    <dgm:cxn modelId="{52D8E16A-B45E-426E-B28E-6B4DD425FA81}" type="presParOf" srcId="{39B1DA96-3C4F-486F-A0EB-DA79803F4380}" destId="{686A6639-E1FC-4953-BAA8-24D4D7E8E273}" srcOrd="2" destOrd="0" presId="urn:microsoft.com/office/officeart/2005/8/layout/process1"/>
    <dgm:cxn modelId="{8128AF40-DF75-4DDC-A28C-8FD2C5D24494}" type="presParOf" srcId="{39B1DA96-3C4F-486F-A0EB-DA79803F4380}" destId="{FD2410FB-A585-4A88-808D-85F75B1DC65C}" srcOrd="3" destOrd="0" presId="urn:microsoft.com/office/officeart/2005/8/layout/process1"/>
    <dgm:cxn modelId="{89DC0233-6B96-419B-AABD-D02F2FD1AD96}" type="presParOf" srcId="{FD2410FB-A585-4A88-808D-85F75B1DC65C}" destId="{74BF15D1-4F9F-4AFC-B7C5-FAA3DF44937C}" srcOrd="0" destOrd="0" presId="urn:microsoft.com/office/officeart/2005/8/layout/process1"/>
    <dgm:cxn modelId="{9DE689AC-7B2F-4A06-9575-179D4FF60C99}" type="presParOf" srcId="{39B1DA96-3C4F-486F-A0EB-DA79803F4380}" destId="{98792596-EF2E-4F83-8D2E-430215DE7805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448A86-CBBE-4D96-AD8F-65D7E5C2BEF3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BA82FDF3-AC73-467F-82CE-73179CC2118B}">
      <dgm:prSet phldrT="[Text]"/>
      <dgm:spPr/>
      <dgm:t>
        <a:bodyPr/>
        <a:lstStyle/>
        <a:p>
          <a:r>
            <a:rPr lang="en-US"/>
            <a:t>Listening</a:t>
          </a:r>
        </a:p>
      </dgm:t>
    </dgm:pt>
    <dgm:pt modelId="{441B2B81-0F0A-447E-8E1F-AF4467AF3047}" type="parTrans" cxnId="{C8817963-C4DC-4A9F-AA27-693164768F10}">
      <dgm:prSet/>
      <dgm:spPr/>
      <dgm:t>
        <a:bodyPr/>
        <a:lstStyle/>
        <a:p>
          <a:endParaRPr lang="en-US"/>
        </a:p>
      </dgm:t>
    </dgm:pt>
    <dgm:pt modelId="{E2F15E39-9DFE-4D49-99AA-E371634B32E5}" type="sibTrans" cxnId="{C8817963-C4DC-4A9F-AA27-693164768F10}">
      <dgm:prSet/>
      <dgm:spPr/>
      <dgm:t>
        <a:bodyPr/>
        <a:lstStyle/>
        <a:p>
          <a:endParaRPr lang="en-US"/>
        </a:p>
      </dgm:t>
    </dgm:pt>
    <dgm:pt modelId="{7993276E-BB42-40D9-AFBE-8E865A1B0668}">
      <dgm:prSet phldrT="[Text]"/>
      <dgm:spPr/>
      <dgm:t>
        <a:bodyPr/>
        <a:lstStyle/>
        <a:p>
          <a:r>
            <a:rPr lang="en-US"/>
            <a:t>Feedback</a:t>
          </a:r>
        </a:p>
      </dgm:t>
    </dgm:pt>
    <dgm:pt modelId="{641FBF66-EE3D-4DBB-B81E-D4EBA625A827}" type="parTrans" cxnId="{DEC178DC-34BA-4492-A9DB-25565E188533}">
      <dgm:prSet/>
      <dgm:spPr/>
      <dgm:t>
        <a:bodyPr/>
        <a:lstStyle/>
        <a:p>
          <a:endParaRPr lang="en-US"/>
        </a:p>
      </dgm:t>
    </dgm:pt>
    <dgm:pt modelId="{AAA33CCF-22AE-43A3-A083-9C5E504C2E7E}" type="sibTrans" cxnId="{DEC178DC-34BA-4492-A9DB-25565E188533}">
      <dgm:prSet/>
      <dgm:spPr/>
      <dgm:t>
        <a:bodyPr/>
        <a:lstStyle/>
        <a:p>
          <a:endParaRPr lang="en-US"/>
        </a:p>
      </dgm:t>
    </dgm:pt>
    <dgm:pt modelId="{266BBA88-B0A2-466D-AC19-678BA91DA40C}">
      <dgm:prSet phldrT="[Text]"/>
      <dgm:spPr/>
      <dgm:t>
        <a:bodyPr/>
        <a:lstStyle/>
        <a:p>
          <a:r>
            <a:rPr lang="en-US"/>
            <a:t>Powerful questions</a:t>
          </a:r>
        </a:p>
      </dgm:t>
    </dgm:pt>
    <dgm:pt modelId="{D32D20D2-DF8B-48DA-8935-3B6D20C2DF0E}" type="parTrans" cxnId="{7947574E-B80A-4C9F-8856-56BEE5BC0FDB}">
      <dgm:prSet/>
      <dgm:spPr/>
      <dgm:t>
        <a:bodyPr/>
        <a:lstStyle/>
        <a:p>
          <a:endParaRPr lang="en-US"/>
        </a:p>
      </dgm:t>
    </dgm:pt>
    <dgm:pt modelId="{01A3BD23-8F17-47ED-A3BD-2C11EFE6BB77}" type="sibTrans" cxnId="{7947574E-B80A-4C9F-8856-56BEE5BC0FDB}">
      <dgm:prSet/>
      <dgm:spPr/>
      <dgm:t>
        <a:bodyPr/>
        <a:lstStyle/>
        <a:p>
          <a:endParaRPr lang="en-US"/>
        </a:p>
      </dgm:t>
    </dgm:pt>
    <dgm:pt modelId="{FF6A6BF0-3502-4D2F-9A9E-F3A58578D50E}" type="pres">
      <dgm:prSet presAssocID="{4C448A86-CBBE-4D96-AD8F-65D7E5C2BEF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43345B8-6650-4BEF-87B3-7CB435B9167B}" type="pres">
      <dgm:prSet presAssocID="{BA82FDF3-AC73-467F-82CE-73179CC2118B}" presName="gear1" presStyleLbl="node1" presStyleIdx="0" presStyleCnt="3">
        <dgm:presLayoutVars>
          <dgm:chMax val="1"/>
          <dgm:bulletEnabled val="1"/>
        </dgm:presLayoutVars>
      </dgm:prSet>
      <dgm:spPr/>
    </dgm:pt>
    <dgm:pt modelId="{6F0689D4-296E-4E7D-B8E3-7C2876503ECF}" type="pres">
      <dgm:prSet presAssocID="{BA82FDF3-AC73-467F-82CE-73179CC2118B}" presName="gear1srcNode" presStyleLbl="node1" presStyleIdx="0" presStyleCnt="3"/>
      <dgm:spPr/>
    </dgm:pt>
    <dgm:pt modelId="{4F38EC07-257E-4C35-AEA1-04CE9E1A1F33}" type="pres">
      <dgm:prSet presAssocID="{BA82FDF3-AC73-467F-82CE-73179CC2118B}" presName="gear1dstNode" presStyleLbl="node1" presStyleIdx="0" presStyleCnt="3"/>
      <dgm:spPr/>
    </dgm:pt>
    <dgm:pt modelId="{5C38DA9F-453A-42CF-8C0A-8104A4127DF4}" type="pres">
      <dgm:prSet presAssocID="{7993276E-BB42-40D9-AFBE-8E865A1B0668}" presName="gear2" presStyleLbl="node1" presStyleIdx="1" presStyleCnt="3">
        <dgm:presLayoutVars>
          <dgm:chMax val="1"/>
          <dgm:bulletEnabled val="1"/>
        </dgm:presLayoutVars>
      </dgm:prSet>
      <dgm:spPr/>
    </dgm:pt>
    <dgm:pt modelId="{4B9B0A41-9607-466A-8BC4-8A3B6495E4F1}" type="pres">
      <dgm:prSet presAssocID="{7993276E-BB42-40D9-AFBE-8E865A1B0668}" presName="gear2srcNode" presStyleLbl="node1" presStyleIdx="1" presStyleCnt="3"/>
      <dgm:spPr/>
    </dgm:pt>
    <dgm:pt modelId="{C4015301-F0B9-44B6-8DF3-3F9BC5D1F681}" type="pres">
      <dgm:prSet presAssocID="{7993276E-BB42-40D9-AFBE-8E865A1B0668}" presName="gear2dstNode" presStyleLbl="node1" presStyleIdx="1" presStyleCnt="3"/>
      <dgm:spPr/>
    </dgm:pt>
    <dgm:pt modelId="{E4234F8E-220D-42A1-885A-FAEC7A77DD48}" type="pres">
      <dgm:prSet presAssocID="{266BBA88-B0A2-466D-AC19-678BA91DA40C}" presName="gear3" presStyleLbl="node1" presStyleIdx="2" presStyleCnt="3"/>
      <dgm:spPr/>
    </dgm:pt>
    <dgm:pt modelId="{452E0C24-911B-460C-9B57-786047E84400}" type="pres">
      <dgm:prSet presAssocID="{266BBA88-B0A2-466D-AC19-678BA91DA40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CC05182-1FCA-4F11-A9A2-7DBCBDB891C3}" type="pres">
      <dgm:prSet presAssocID="{266BBA88-B0A2-466D-AC19-678BA91DA40C}" presName="gear3srcNode" presStyleLbl="node1" presStyleIdx="2" presStyleCnt="3"/>
      <dgm:spPr/>
    </dgm:pt>
    <dgm:pt modelId="{A23B085A-4D98-441E-8A56-722D1063A299}" type="pres">
      <dgm:prSet presAssocID="{266BBA88-B0A2-466D-AC19-678BA91DA40C}" presName="gear3dstNode" presStyleLbl="node1" presStyleIdx="2" presStyleCnt="3"/>
      <dgm:spPr/>
    </dgm:pt>
    <dgm:pt modelId="{BB7400FC-13F5-4894-8007-150A4B0FDA69}" type="pres">
      <dgm:prSet presAssocID="{E2F15E39-9DFE-4D49-99AA-E371634B32E5}" presName="connector1" presStyleLbl="sibTrans2D1" presStyleIdx="0" presStyleCnt="3"/>
      <dgm:spPr/>
    </dgm:pt>
    <dgm:pt modelId="{5CF002EB-FCC5-4D5E-B47E-9405D661CE91}" type="pres">
      <dgm:prSet presAssocID="{AAA33CCF-22AE-43A3-A083-9C5E504C2E7E}" presName="connector2" presStyleLbl="sibTrans2D1" presStyleIdx="1" presStyleCnt="3"/>
      <dgm:spPr/>
    </dgm:pt>
    <dgm:pt modelId="{75E0294D-8C91-4560-88BB-82213442D015}" type="pres">
      <dgm:prSet presAssocID="{01A3BD23-8F17-47ED-A3BD-2C11EFE6BB77}" presName="connector3" presStyleLbl="sibTrans2D1" presStyleIdx="2" presStyleCnt="3"/>
      <dgm:spPr/>
    </dgm:pt>
  </dgm:ptLst>
  <dgm:cxnLst>
    <dgm:cxn modelId="{65DC6301-83E2-4EC8-87B0-5E86A23B6300}" type="presOf" srcId="{266BBA88-B0A2-466D-AC19-678BA91DA40C}" destId="{E4234F8E-220D-42A1-885A-FAEC7A77DD48}" srcOrd="0" destOrd="0" presId="urn:microsoft.com/office/officeart/2005/8/layout/gear1"/>
    <dgm:cxn modelId="{2AB3FC0B-88BE-46BD-9CC5-AEDB8A7DAE28}" type="presOf" srcId="{BA82FDF3-AC73-467F-82CE-73179CC2118B}" destId="{D43345B8-6650-4BEF-87B3-7CB435B9167B}" srcOrd="0" destOrd="0" presId="urn:microsoft.com/office/officeart/2005/8/layout/gear1"/>
    <dgm:cxn modelId="{FAF00B10-1EF1-41FB-B260-76011FFEEAA9}" type="presOf" srcId="{266BBA88-B0A2-466D-AC19-678BA91DA40C}" destId="{452E0C24-911B-460C-9B57-786047E84400}" srcOrd="1" destOrd="0" presId="urn:microsoft.com/office/officeart/2005/8/layout/gear1"/>
    <dgm:cxn modelId="{EF65E93D-C3D7-4366-8237-9CFE0242F284}" type="presOf" srcId="{266BBA88-B0A2-466D-AC19-678BA91DA40C}" destId="{CCC05182-1FCA-4F11-A9A2-7DBCBDB891C3}" srcOrd="2" destOrd="0" presId="urn:microsoft.com/office/officeart/2005/8/layout/gear1"/>
    <dgm:cxn modelId="{53B0285B-468A-4D2A-9FD6-3F195E918A52}" type="presOf" srcId="{7993276E-BB42-40D9-AFBE-8E865A1B0668}" destId="{4B9B0A41-9607-466A-8BC4-8A3B6495E4F1}" srcOrd="1" destOrd="0" presId="urn:microsoft.com/office/officeart/2005/8/layout/gear1"/>
    <dgm:cxn modelId="{C8817963-C4DC-4A9F-AA27-693164768F10}" srcId="{4C448A86-CBBE-4D96-AD8F-65D7E5C2BEF3}" destId="{BA82FDF3-AC73-467F-82CE-73179CC2118B}" srcOrd="0" destOrd="0" parTransId="{441B2B81-0F0A-447E-8E1F-AF4467AF3047}" sibTransId="{E2F15E39-9DFE-4D49-99AA-E371634B32E5}"/>
    <dgm:cxn modelId="{230CCF46-A206-4BCE-A1B4-E115A8F77216}" type="presOf" srcId="{7993276E-BB42-40D9-AFBE-8E865A1B0668}" destId="{C4015301-F0B9-44B6-8DF3-3F9BC5D1F681}" srcOrd="2" destOrd="0" presId="urn:microsoft.com/office/officeart/2005/8/layout/gear1"/>
    <dgm:cxn modelId="{AAC66D4C-92DE-409A-AE1D-DB5C954EB7B4}" type="presOf" srcId="{BA82FDF3-AC73-467F-82CE-73179CC2118B}" destId="{4F38EC07-257E-4C35-AEA1-04CE9E1A1F33}" srcOrd="2" destOrd="0" presId="urn:microsoft.com/office/officeart/2005/8/layout/gear1"/>
    <dgm:cxn modelId="{7947574E-B80A-4C9F-8856-56BEE5BC0FDB}" srcId="{4C448A86-CBBE-4D96-AD8F-65D7E5C2BEF3}" destId="{266BBA88-B0A2-466D-AC19-678BA91DA40C}" srcOrd="2" destOrd="0" parTransId="{D32D20D2-DF8B-48DA-8935-3B6D20C2DF0E}" sibTransId="{01A3BD23-8F17-47ED-A3BD-2C11EFE6BB77}"/>
    <dgm:cxn modelId="{A54A424F-E978-45C5-9B42-E16C7EBAB313}" type="presOf" srcId="{BA82FDF3-AC73-467F-82CE-73179CC2118B}" destId="{6F0689D4-296E-4E7D-B8E3-7C2876503ECF}" srcOrd="1" destOrd="0" presId="urn:microsoft.com/office/officeart/2005/8/layout/gear1"/>
    <dgm:cxn modelId="{A15EF24F-CB6B-4C07-BA05-F5895CC5A805}" type="presOf" srcId="{E2F15E39-9DFE-4D49-99AA-E371634B32E5}" destId="{BB7400FC-13F5-4894-8007-150A4B0FDA69}" srcOrd="0" destOrd="0" presId="urn:microsoft.com/office/officeart/2005/8/layout/gear1"/>
    <dgm:cxn modelId="{4D561879-975D-411A-85A3-B7314952B25A}" type="presOf" srcId="{01A3BD23-8F17-47ED-A3BD-2C11EFE6BB77}" destId="{75E0294D-8C91-4560-88BB-82213442D015}" srcOrd="0" destOrd="0" presId="urn:microsoft.com/office/officeart/2005/8/layout/gear1"/>
    <dgm:cxn modelId="{506120AC-FF64-4BB2-8A50-B3E13F35238F}" type="presOf" srcId="{AAA33CCF-22AE-43A3-A083-9C5E504C2E7E}" destId="{5CF002EB-FCC5-4D5E-B47E-9405D661CE91}" srcOrd="0" destOrd="0" presId="urn:microsoft.com/office/officeart/2005/8/layout/gear1"/>
    <dgm:cxn modelId="{FA8EC9C3-914A-4EB7-8A1C-6B70C398D378}" type="presOf" srcId="{4C448A86-CBBE-4D96-AD8F-65D7E5C2BEF3}" destId="{FF6A6BF0-3502-4D2F-9A9E-F3A58578D50E}" srcOrd="0" destOrd="0" presId="urn:microsoft.com/office/officeart/2005/8/layout/gear1"/>
    <dgm:cxn modelId="{523F1DD1-1D27-48DF-802F-FA6C53FE714F}" type="presOf" srcId="{266BBA88-B0A2-466D-AC19-678BA91DA40C}" destId="{A23B085A-4D98-441E-8A56-722D1063A299}" srcOrd="3" destOrd="0" presId="urn:microsoft.com/office/officeart/2005/8/layout/gear1"/>
    <dgm:cxn modelId="{91B8CCD1-E2D0-4F37-B861-1C7F7A0F2921}" type="presOf" srcId="{7993276E-BB42-40D9-AFBE-8E865A1B0668}" destId="{5C38DA9F-453A-42CF-8C0A-8104A4127DF4}" srcOrd="0" destOrd="0" presId="urn:microsoft.com/office/officeart/2005/8/layout/gear1"/>
    <dgm:cxn modelId="{DEC178DC-34BA-4492-A9DB-25565E188533}" srcId="{4C448A86-CBBE-4D96-AD8F-65D7E5C2BEF3}" destId="{7993276E-BB42-40D9-AFBE-8E865A1B0668}" srcOrd="1" destOrd="0" parTransId="{641FBF66-EE3D-4DBB-B81E-D4EBA625A827}" sibTransId="{AAA33CCF-22AE-43A3-A083-9C5E504C2E7E}"/>
    <dgm:cxn modelId="{0D375312-56E9-4312-A664-D8E069D74131}" type="presParOf" srcId="{FF6A6BF0-3502-4D2F-9A9E-F3A58578D50E}" destId="{D43345B8-6650-4BEF-87B3-7CB435B9167B}" srcOrd="0" destOrd="0" presId="urn:microsoft.com/office/officeart/2005/8/layout/gear1"/>
    <dgm:cxn modelId="{EA259C26-19E2-4991-8203-232DB3503EA9}" type="presParOf" srcId="{FF6A6BF0-3502-4D2F-9A9E-F3A58578D50E}" destId="{6F0689D4-296E-4E7D-B8E3-7C2876503ECF}" srcOrd="1" destOrd="0" presId="urn:microsoft.com/office/officeart/2005/8/layout/gear1"/>
    <dgm:cxn modelId="{BAE818E1-6A4E-40A9-9A48-2464183E51E9}" type="presParOf" srcId="{FF6A6BF0-3502-4D2F-9A9E-F3A58578D50E}" destId="{4F38EC07-257E-4C35-AEA1-04CE9E1A1F33}" srcOrd="2" destOrd="0" presId="urn:microsoft.com/office/officeart/2005/8/layout/gear1"/>
    <dgm:cxn modelId="{C1029AF2-DC22-4D79-9F3F-C183C6695275}" type="presParOf" srcId="{FF6A6BF0-3502-4D2F-9A9E-F3A58578D50E}" destId="{5C38DA9F-453A-42CF-8C0A-8104A4127DF4}" srcOrd="3" destOrd="0" presId="urn:microsoft.com/office/officeart/2005/8/layout/gear1"/>
    <dgm:cxn modelId="{FD4BF6E8-5DED-4F2A-A765-3CB2FA4625B8}" type="presParOf" srcId="{FF6A6BF0-3502-4D2F-9A9E-F3A58578D50E}" destId="{4B9B0A41-9607-466A-8BC4-8A3B6495E4F1}" srcOrd="4" destOrd="0" presId="urn:microsoft.com/office/officeart/2005/8/layout/gear1"/>
    <dgm:cxn modelId="{6194484B-63E2-45C4-B8D0-5A22AFCE99E9}" type="presParOf" srcId="{FF6A6BF0-3502-4D2F-9A9E-F3A58578D50E}" destId="{C4015301-F0B9-44B6-8DF3-3F9BC5D1F681}" srcOrd="5" destOrd="0" presId="urn:microsoft.com/office/officeart/2005/8/layout/gear1"/>
    <dgm:cxn modelId="{760C7C44-C18B-428A-9CC3-2611EDABB587}" type="presParOf" srcId="{FF6A6BF0-3502-4D2F-9A9E-F3A58578D50E}" destId="{E4234F8E-220D-42A1-885A-FAEC7A77DD48}" srcOrd="6" destOrd="0" presId="urn:microsoft.com/office/officeart/2005/8/layout/gear1"/>
    <dgm:cxn modelId="{E42C9307-D6C1-47BB-9B00-D94C4C4E9207}" type="presParOf" srcId="{FF6A6BF0-3502-4D2F-9A9E-F3A58578D50E}" destId="{452E0C24-911B-460C-9B57-786047E84400}" srcOrd="7" destOrd="0" presId="urn:microsoft.com/office/officeart/2005/8/layout/gear1"/>
    <dgm:cxn modelId="{BBC016EF-2E21-4827-A90E-29806CC2CCBA}" type="presParOf" srcId="{FF6A6BF0-3502-4D2F-9A9E-F3A58578D50E}" destId="{CCC05182-1FCA-4F11-A9A2-7DBCBDB891C3}" srcOrd="8" destOrd="0" presId="urn:microsoft.com/office/officeart/2005/8/layout/gear1"/>
    <dgm:cxn modelId="{AF5727FB-654A-48EF-85A2-EA886B184C3B}" type="presParOf" srcId="{FF6A6BF0-3502-4D2F-9A9E-F3A58578D50E}" destId="{A23B085A-4D98-441E-8A56-722D1063A299}" srcOrd="9" destOrd="0" presId="urn:microsoft.com/office/officeart/2005/8/layout/gear1"/>
    <dgm:cxn modelId="{3169959E-1C52-427D-B357-D74DBCCFAB4A}" type="presParOf" srcId="{FF6A6BF0-3502-4D2F-9A9E-F3A58578D50E}" destId="{BB7400FC-13F5-4894-8007-150A4B0FDA69}" srcOrd="10" destOrd="0" presId="urn:microsoft.com/office/officeart/2005/8/layout/gear1"/>
    <dgm:cxn modelId="{BF0A0B90-9299-4CFF-8432-618C35B41464}" type="presParOf" srcId="{FF6A6BF0-3502-4D2F-9A9E-F3A58578D50E}" destId="{5CF002EB-FCC5-4D5E-B47E-9405D661CE91}" srcOrd="11" destOrd="0" presId="urn:microsoft.com/office/officeart/2005/8/layout/gear1"/>
    <dgm:cxn modelId="{ADD2A6C0-50CB-49AF-95CD-9973CE18C993}" type="presParOf" srcId="{FF6A6BF0-3502-4D2F-9A9E-F3A58578D50E}" destId="{75E0294D-8C91-4560-88BB-82213442D015}" srcOrd="12" destOrd="0" presId="urn:microsoft.com/office/officeart/2005/8/layout/gear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C5375-2DCE-4E92-B750-4AC66CC83A08}">
      <dsp:nvSpPr>
        <dsp:cNvPr id="0" name=""/>
        <dsp:cNvSpPr/>
      </dsp:nvSpPr>
      <dsp:spPr>
        <a:xfrm>
          <a:off x="6931" y="281845"/>
          <a:ext cx="2071799" cy="2699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What actually happened?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What did you observe?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67612" y="342526"/>
        <a:ext cx="1950437" cy="2578451"/>
      </dsp:txXfrm>
    </dsp:sp>
    <dsp:sp modelId="{9C7C7B70-7C5B-40A8-AC60-C8E4FF71FD31}">
      <dsp:nvSpPr>
        <dsp:cNvPr id="0" name=""/>
        <dsp:cNvSpPr/>
      </dsp:nvSpPr>
      <dsp:spPr>
        <a:xfrm>
          <a:off x="2285910" y="1374848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285910" y="1477609"/>
        <a:ext cx="307455" cy="308284"/>
      </dsp:txXfrm>
    </dsp:sp>
    <dsp:sp modelId="{686A6639-E1FC-4953-BAA8-24D4D7E8E273}">
      <dsp:nvSpPr>
        <dsp:cNvPr id="0" name=""/>
        <dsp:cNvSpPr/>
      </dsp:nvSpPr>
      <dsp:spPr>
        <a:xfrm>
          <a:off x="2907450" y="281845"/>
          <a:ext cx="2071799" cy="2699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Impact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What impact did the action have on you, others, other stakeholders, project or environment?</a:t>
          </a:r>
        </a:p>
      </dsp:txBody>
      <dsp:txXfrm>
        <a:off x="2968131" y="342526"/>
        <a:ext cx="1950437" cy="2578451"/>
      </dsp:txXfrm>
    </dsp:sp>
    <dsp:sp modelId="{FD2410FB-A585-4A88-808D-85F75B1DC65C}">
      <dsp:nvSpPr>
        <dsp:cNvPr id="0" name=""/>
        <dsp:cNvSpPr/>
      </dsp:nvSpPr>
      <dsp:spPr>
        <a:xfrm>
          <a:off x="5186429" y="1374848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186429" y="1477609"/>
        <a:ext cx="307455" cy="308284"/>
      </dsp:txXfrm>
    </dsp:sp>
    <dsp:sp modelId="{98792596-EF2E-4F83-8D2E-430215DE7805}">
      <dsp:nvSpPr>
        <dsp:cNvPr id="0" name=""/>
        <dsp:cNvSpPr/>
      </dsp:nvSpPr>
      <dsp:spPr>
        <a:xfrm>
          <a:off x="5807969" y="281845"/>
          <a:ext cx="2071799" cy="26998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Desired Behaviour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What could be done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differently next time?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What behaviour change is expected?</a:t>
          </a:r>
        </a:p>
      </dsp:txBody>
      <dsp:txXfrm>
        <a:off x="5868650" y="342526"/>
        <a:ext cx="1950437" cy="25784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345B8-6650-4BEF-87B3-7CB435B9167B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Listening</a:t>
          </a:r>
        </a:p>
      </dsp:txBody>
      <dsp:txXfrm>
        <a:off x="3294175" y="2352385"/>
        <a:ext cx="1336450" cy="1148939"/>
      </dsp:txXfrm>
    </dsp:sp>
    <dsp:sp modelId="{5C38DA9F-453A-42CF-8C0A-8104A4127DF4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Feedback</a:t>
          </a:r>
        </a:p>
      </dsp:txBody>
      <dsp:txXfrm>
        <a:off x="1953570" y="1712203"/>
        <a:ext cx="807100" cy="802154"/>
      </dsp:txXfrm>
    </dsp:sp>
    <dsp:sp modelId="{E4234F8E-220D-42A1-885A-FAEC7A77DD48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Powerful questions</a:t>
          </a:r>
        </a:p>
      </dsp:txBody>
      <dsp:txXfrm rot="-20700000">
        <a:off x="2804160" y="528320"/>
        <a:ext cx="894080" cy="894080"/>
      </dsp:txXfrm>
    </dsp:sp>
    <dsp:sp modelId="{BB7400FC-13F5-4894-8007-150A4B0FDA69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002EB-FCC5-4D5E-B47E-9405D661CE91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E0294D-8C91-4560-88BB-82213442D015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000EC-5D05-4E04-951D-435D7DCB61E6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2EC8A-369F-4952-99E6-2186D282FF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435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2835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5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r">
              <a:defRPr sz="1200"/>
            </a:lvl1pPr>
          </a:lstStyle>
          <a:p>
            <a:fld id="{7EADB949-2F28-4E5A-A30E-C237D6D5283E}" type="datetimeFigureOut">
              <a:rPr lang="en-GB" smtClean="0"/>
              <a:t>22/10/2024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92" tIns="46296" rIns="92592" bIns="4629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3"/>
            <a:ext cx="5511800" cy="3946119"/>
          </a:xfrm>
          <a:prstGeom prst="rect">
            <a:avLst/>
          </a:prstGeom>
        </p:spPr>
        <p:txBody>
          <a:bodyPr vert="horz" lIns="92592" tIns="46296" rIns="92592" bIns="462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9055"/>
            <a:ext cx="2985558" cy="502834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55"/>
            <a:ext cx="2985558" cy="502834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r">
              <a:defRPr sz="1200"/>
            </a:lvl1pPr>
          </a:lstStyle>
          <a:p>
            <a:fld id="{7048A9E8-F96D-4D47-8B2F-547021A6FF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460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B65BAD-7A9A-45A0-8597-172F761E1BFF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635000" y="495300"/>
            <a:ext cx="8159750" cy="4589463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At</a:t>
            </a:r>
            <a:r>
              <a:rPr lang="en-GB" baseline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end have discussion on what they have come up with</a:t>
            </a: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Exercise 15 </a:t>
            </a:r>
            <a:r>
              <a:rPr lang="en-GB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mins</a:t>
            </a: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to do and 15 to discuss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GB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Consider: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The lecturer delivering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The students learning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The environment </a:t>
            </a:r>
          </a:p>
          <a:p>
            <a:pPr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87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149716">
              <a:defRPr/>
            </a:pPr>
            <a:fld id="{7048A9E8-F96D-4D47-8B2F-547021A6FFDB}" type="slidenum">
              <a:rPr lang="en-GB" sz="3600">
                <a:solidFill>
                  <a:prstClr val="black"/>
                </a:solidFill>
                <a:latin typeface="Calibri" panose="020F0502020204030204"/>
              </a:rPr>
              <a:pPr defTabSz="1149716">
                <a:defRPr/>
              </a:pPr>
              <a:t>7</a:t>
            </a:fld>
            <a:endParaRPr lang="en-GB" sz="36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4086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Exercise – brainstorm in groups before showing list.  How can we address each issue?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94441">
              <a:defRPr/>
            </a:pPr>
            <a:fld id="{7048A9E8-F96D-4D47-8B2F-547021A6FFDB}" type="slidenum">
              <a:rPr lang="en-GB">
                <a:solidFill>
                  <a:prstClr val="black"/>
                </a:solidFill>
                <a:latin typeface="Calibri"/>
              </a:rPr>
              <a:pPr defTabSz="694441">
                <a:defRPr/>
              </a:pPr>
              <a:t>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835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8A9E8-F96D-4D47-8B2F-547021A6FFD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892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Staying with the work</a:t>
            </a:r>
            <a:r>
              <a:rPr lang="en-GB" baseline="0"/>
              <a:t> of Nancy Kline for a moment, from her work </a:t>
            </a:r>
            <a:r>
              <a:rPr lang="en-GB" i="1" baseline="0"/>
              <a:t>Time to Think,</a:t>
            </a:r>
            <a:r>
              <a:rPr lang="en-GB" i="0" baseline="0"/>
              <a:t> </a:t>
            </a:r>
            <a:endParaRPr lang="en-GB"/>
          </a:p>
          <a:p>
            <a:endParaRPr lang="en-GB"/>
          </a:p>
          <a:p>
            <a:r>
              <a:rPr lang="en-GB"/>
              <a:t>Kline is of the opinion that it is so vital</a:t>
            </a:r>
            <a:r>
              <a:rPr lang="en-GB" baseline="0"/>
              <a:t> that we think and listen well </a:t>
            </a:r>
            <a:r>
              <a:rPr lang="en-GB" b="1" baseline="0"/>
              <a:t>in order to generate the finest thinking in others</a:t>
            </a:r>
            <a:r>
              <a:rPr lang="en-GB" baseline="0"/>
              <a:t>, because this informs our actions. What Nancy Kline calls generative attention – to encourage other person think better for themselves. </a:t>
            </a:r>
          </a:p>
          <a:p>
            <a:endParaRPr lang="en-GB" baseline="0"/>
          </a:p>
          <a:p>
            <a:r>
              <a:rPr lang="en-GB" baseline="0"/>
              <a:t>It is much more than listening for content for information, fundamentally more humanising impact. </a:t>
            </a:r>
          </a:p>
          <a:p>
            <a:endParaRPr lang="en-GB" baseline="0"/>
          </a:p>
          <a:p>
            <a:r>
              <a:rPr lang="en-GB" baseline="0"/>
              <a:t>Multiple intelligences, mind and body, head, heart and gut.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A9E8-F96D-4D47-8B2F-547021A6FFD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437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A9E8-F96D-4D47-8B2F-547021A6FF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3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A9E8-F96D-4D47-8B2F-547021A6FF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255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A9E8-F96D-4D47-8B2F-547021A6FF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886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98AE1-1760-8148-A501-F3C97DA635F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4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>
            <a:normAutofit/>
          </a:bodyPr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83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34" y="337689"/>
            <a:ext cx="7886700" cy="718937"/>
          </a:xfrm>
        </p:spPr>
        <p:txBody>
          <a:bodyPr anchor="t" anchorCtr="0">
            <a:normAutofit/>
          </a:bodyPr>
          <a:lstStyle>
            <a:lvl1pPr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95" y="1114496"/>
            <a:ext cx="7886700" cy="3263504"/>
          </a:xfrm>
        </p:spPr>
        <p:txBody>
          <a:bodyPr>
            <a:normAutofit/>
          </a:bodyPr>
          <a:lstStyle>
            <a:lvl1pPr marL="171450" indent="-171450">
              <a:lnSpc>
                <a:spcPct val="15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0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8582" y="1369219"/>
            <a:ext cx="3886200" cy="3263504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626" y="1369219"/>
            <a:ext cx="4358849" cy="3263504"/>
          </a:xfrm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18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2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t">
            <a:no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95865"/>
            <a:ext cx="4629150" cy="3499923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t"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32935"/>
            <a:ext cx="4629150" cy="3462853"/>
          </a:xfrm>
        </p:spPr>
        <p:txBody>
          <a:bodyPr anchor="t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7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>
            <a:normAutofit/>
          </a:bodyPr>
          <a:lstStyle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3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34" y="337689"/>
            <a:ext cx="7886700" cy="718937"/>
          </a:xfrm>
        </p:spPr>
        <p:txBody>
          <a:bodyPr anchor="t" anchorCtr="0">
            <a:normAutofit/>
          </a:bodyPr>
          <a:lstStyle>
            <a:lvl1pPr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95" y="1114496"/>
            <a:ext cx="7886700" cy="3263504"/>
          </a:xfrm>
        </p:spPr>
        <p:txBody>
          <a:bodyPr>
            <a:normAutofit/>
          </a:bodyPr>
          <a:lstStyle>
            <a:lvl1pPr marL="171450" indent="-171450">
              <a:lnSpc>
                <a:spcPct val="15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8582" y="1369219"/>
            <a:ext cx="3886200" cy="3263504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626" y="1369219"/>
            <a:ext cx="4358849" cy="3263504"/>
          </a:xfrm>
        </p:spPr>
        <p:txBody>
          <a:bodyPr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5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56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19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t">
            <a:no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95865"/>
            <a:ext cx="4629150" cy="3499923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buFont typeface="Wingdings" panose="05000000000000000000" pitchFamily="2" charset="2"/>
              <a:buChar char="§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28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t"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32935"/>
            <a:ext cx="4629150" cy="3462853"/>
          </a:xfrm>
        </p:spPr>
        <p:txBody>
          <a:bodyPr anchor="t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41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4.tiff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2593" y="1566610"/>
            <a:ext cx="3029517" cy="357688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936" y="1220941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8582" y="5142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933" y="321400"/>
            <a:ext cx="1709022" cy="48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1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93" y="1566610"/>
            <a:ext cx="3029517" cy="357688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936" y="1220941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8582" y="5142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2C267-1D3F-A642-9FD6-0192604797DF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7AFF1-1D8A-394A-898D-E0FE5235633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933" y="321400"/>
            <a:ext cx="1709022" cy="4802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486556" y="4522418"/>
            <a:ext cx="3461589" cy="51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hyperlink" Target="https://acdev.orgdev.coventry.domains/professional-development/teaching-observations" TargetMode="External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acdev.orgdev.coventry.domains/professional-development/teaching-observat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177295"/>
            <a:ext cx="9144000" cy="966205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9458" y="4224201"/>
            <a:ext cx="8965929" cy="70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000" b="1" dirty="0">
                <a:solidFill>
                  <a:schemeClr val="bg1"/>
                </a:solidFill>
              </a:rPr>
              <a:t>Susan Bray and Tamar MacLellan     </a:t>
            </a:r>
          </a:p>
          <a:p>
            <a:r>
              <a:rPr lang="en-GB" sz="1800" dirty="0">
                <a:solidFill>
                  <a:schemeClr val="bg1"/>
                </a:solidFill>
              </a:rPr>
              <a:t>Academic </a:t>
            </a:r>
            <a:r>
              <a:rPr lang="en-GB" sz="1800">
                <a:solidFill>
                  <a:schemeClr val="bg1"/>
                </a:solidFill>
              </a:rPr>
              <a:t>Developers: Professional </a:t>
            </a:r>
            <a:r>
              <a:rPr lang="en-GB" sz="1800" dirty="0">
                <a:solidFill>
                  <a:schemeClr val="bg1"/>
                </a:solidFill>
              </a:rPr>
              <a:t>Recognition and Developing </a:t>
            </a:r>
            <a:r>
              <a:rPr lang="en-GB" sz="1800">
                <a:solidFill>
                  <a:schemeClr val="bg1"/>
                </a:solidFill>
              </a:rPr>
              <a:t>our Teaching </a:t>
            </a: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164" y="346669"/>
            <a:ext cx="1753011" cy="49259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79459" y="241901"/>
            <a:ext cx="6172200" cy="37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400" b="1" dirty="0">
                <a:solidFill>
                  <a:schemeClr val="bg1"/>
                </a:solidFill>
              </a:rPr>
              <a:t>Management-Led Teaching Observation Training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82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/>
              <a:t>Teaching Observation Scheme </a:t>
            </a:r>
            <a:r>
              <a:rPr lang="en-US" b="0" dirty="0"/>
              <a:t>​</a:t>
            </a:r>
            <a:br>
              <a:rPr lang="en-US" b="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GB" dirty="0"/>
              <a:t>Associate Heads of School (Student Experience) or Heads of Curriculum (CU Group) are responsible for the scheme and nominating staff; monitor and report to Office of Teaching and L</a:t>
            </a:r>
            <a:r>
              <a:rPr lang="en-US" dirty="0"/>
              <a:t>​earning (OTL) and share with their teams</a:t>
            </a:r>
          </a:p>
          <a:p>
            <a:pPr fontAlgn="base"/>
            <a:r>
              <a:rPr lang="en-GB" dirty="0"/>
              <a:t>All staff carrying out observations must be professionally recognised by Advance HE as at least a Fellow but preferably Senior Fellow and be of ‘Appropriate Seniority’</a:t>
            </a:r>
            <a:r>
              <a:rPr lang="en-US" dirty="0"/>
              <a:t>​</a:t>
            </a:r>
            <a:r>
              <a:rPr lang="en-GB" dirty="0"/>
              <a:t>​</a:t>
            </a:r>
          </a:p>
          <a:p>
            <a:pPr fontAlgn="base"/>
            <a:r>
              <a:rPr lang="en-GB" dirty="0"/>
              <a:t>All staff carrying out observations must have attended one of the Management Led Teaching Observation webinars or workshops.</a:t>
            </a:r>
          </a:p>
          <a:p>
            <a:pPr fontAlgn="base"/>
            <a:r>
              <a:rPr lang="en-GB" dirty="0"/>
              <a:t>50% of teaching staff to be observed each year for Management Led </a:t>
            </a:r>
            <a:r>
              <a:rPr lang="en-US" dirty="0"/>
              <a:t>100% for Apprenticeship.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309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GB" sz="2700" dirty="0"/>
              <a:t>Teaching Observation Scheme </a:t>
            </a:r>
            <a:r>
              <a:rPr lang="en-US" b="0" dirty="0"/>
              <a:t>​</a:t>
            </a:r>
            <a:br>
              <a:rPr lang="en-US" b="0" dirty="0"/>
            </a:br>
            <a:br>
              <a:rPr lang="en-US" b="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GB" dirty="0"/>
              <a:t>Observations must be of a ‘teaching interaction’ consisting of more than 5 people </a:t>
            </a:r>
          </a:p>
          <a:p>
            <a:pPr fontAlgn="base"/>
            <a:r>
              <a:rPr lang="en-GB" dirty="0"/>
              <a:t>This teaching activity may be either asynchronous, synchronous or Face to Face.</a:t>
            </a:r>
          </a:p>
          <a:p>
            <a:pPr fontAlgn="base"/>
            <a:r>
              <a:rPr lang="en-GB" dirty="0"/>
              <a:t>Session may be selected</a:t>
            </a:r>
            <a:r>
              <a:rPr lang="en-US" dirty="0"/>
              <a:t>​ by</a:t>
            </a:r>
            <a:r>
              <a:rPr lang="en-GB" dirty="0"/>
              <a:t> AHOS (Student Experience) Head of Curriculum CU Group</a:t>
            </a:r>
            <a:endParaRPr lang="en-US" dirty="0"/>
          </a:p>
          <a:p>
            <a:pPr fontAlgn="base"/>
            <a:r>
              <a:rPr lang="en-GB" dirty="0"/>
              <a:t>Be aware that </a:t>
            </a:r>
            <a:r>
              <a:rPr lang="en-GB" b="1" dirty="0"/>
              <a:t>more than two </a:t>
            </a:r>
            <a:r>
              <a:rPr lang="en-GB" dirty="0"/>
              <a:t>in the satisfactory category will result in failure of the observed to obtain professional recognition</a:t>
            </a:r>
            <a:r>
              <a:rPr lang="en-US" dirty="0"/>
              <a:t>​ with the Advance HE via CUFPA.</a:t>
            </a:r>
          </a:p>
          <a:p>
            <a:pPr fontAlgn="base"/>
            <a:r>
              <a:rPr lang="en-US" dirty="0"/>
              <a:t> AHOS(SE)/ H of C </a:t>
            </a:r>
            <a:r>
              <a:rPr lang="en-GB" dirty="0"/>
              <a:t>to receive forms to identify development needs and actions</a:t>
            </a:r>
            <a:r>
              <a:rPr lang="en-US" dirty="0"/>
              <a:t>​</a:t>
            </a:r>
          </a:p>
          <a:p>
            <a:pPr fontAlgn="base"/>
            <a:r>
              <a:rPr lang="en-GB" dirty="0"/>
              <a:t>Opportunities for support </a:t>
            </a:r>
            <a:r>
              <a:rPr lang="en-GB"/>
              <a:t>from AEPD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813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Teacher Observers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 dirty="0">
                <a:latin typeface="Arial"/>
                <a:cs typeface="Arial"/>
              </a:rPr>
              <a:t>Peer observation supported (different to Management Led TOB - can be innovative and not classroom based)</a:t>
            </a:r>
          </a:p>
          <a:p>
            <a:r>
              <a:rPr lang="en-GB" dirty="0">
                <a:latin typeface="Arial"/>
                <a:cs typeface="Arial"/>
              </a:rPr>
              <a:t>Make up other 50% of staff observations.</a:t>
            </a:r>
            <a:endParaRPr lang="en-US" dirty="0"/>
          </a:p>
          <a:p>
            <a:r>
              <a:rPr lang="en-GB" dirty="0">
                <a:latin typeface="Arial"/>
                <a:cs typeface="Arial"/>
              </a:rPr>
              <a:t>Peer observation is there to complement the Man Led and Apprenticeship Teaching Observation.  </a:t>
            </a:r>
          </a:p>
          <a:p>
            <a:r>
              <a:rPr lang="en-GB" dirty="0">
                <a:latin typeface="Arial"/>
                <a:cs typeface="Arial"/>
              </a:rPr>
              <a:t>Apprenticeship observation (different to Management Led TOB)</a:t>
            </a:r>
          </a:p>
          <a:p>
            <a:r>
              <a:rPr lang="en-GB" dirty="0">
                <a:latin typeface="Arial"/>
                <a:cs typeface="Arial"/>
              </a:rPr>
              <a:t>Gold TEF – value of teaching observations.</a:t>
            </a:r>
          </a:p>
          <a:p>
            <a:r>
              <a:rPr lang="en-GB" dirty="0">
                <a:latin typeface="Arial"/>
                <a:cs typeface="Arial"/>
              </a:rPr>
              <a:t>AEPD Website and Teaching Observation Forms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                                                                                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399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ight Arrow 31"/>
          <p:cNvSpPr>
            <a:spLocks noChangeArrowheads="1"/>
          </p:cNvSpPr>
          <p:nvPr/>
        </p:nvSpPr>
        <p:spPr bwMode="auto">
          <a:xfrm rot="5400000">
            <a:off x="2995379" y="4191537"/>
            <a:ext cx="378865" cy="278893"/>
          </a:xfrm>
          <a:prstGeom prst="rightArrow">
            <a:avLst>
              <a:gd name="adj1" fmla="val 50000"/>
              <a:gd name="adj2" fmla="val 500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125" name="Right Arrow 27"/>
          <p:cNvSpPr>
            <a:spLocks noChangeArrowheads="1"/>
          </p:cNvSpPr>
          <p:nvPr/>
        </p:nvSpPr>
        <p:spPr bwMode="auto">
          <a:xfrm rot="5400000">
            <a:off x="7354475" y="1983411"/>
            <a:ext cx="387201" cy="279146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128" name="Right Arrow 24"/>
          <p:cNvSpPr>
            <a:spLocks noChangeArrowheads="1"/>
          </p:cNvSpPr>
          <p:nvPr/>
        </p:nvSpPr>
        <p:spPr bwMode="auto">
          <a:xfrm>
            <a:off x="1657255" y="1385119"/>
            <a:ext cx="396108" cy="270272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129" name="Right Arrow 23"/>
          <p:cNvSpPr>
            <a:spLocks noChangeArrowheads="1"/>
          </p:cNvSpPr>
          <p:nvPr/>
        </p:nvSpPr>
        <p:spPr bwMode="auto">
          <a:xfrm rot="5400000">
            <a:off x="786096" y="826953"/>
            <a:ext cx="419574" cy="214915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6146" name="Flowchart: Alternate Process 4"/>
          <p:cNvSpPr>
            <a:spLocks noChangeArrowheads="1"/>
          </p:cNvSpPr>
          <p:nvPr/>
        </p:nvSpPr>
        <p:spPr bwMode="auto">
          <a:xfrm>
            <a:off x="311672" y="175178"/>
            <a:ext cx="1368425" cy="485775"/>
          </a:xfrm>
          <a:prstGeom prst="flowChartAlternateProcess">
            <a:avLst/>
          </a:prstGeom>
          <a:solidFill>
            <a:srgbClr val="92D05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2000" dirty="0">
                <a:solidFill>
                  <a:schemeClr val="bg1"/>
                </a:solidFill>
              </a:rPr>
              <a:t>START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2104581" y="1213168"/>
            <a:ext cx="2160587" cy="624775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Part 1</a:t>
            </a:r>
          </a:p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Pre-Observation</a:t>
            </a: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6455578" y="1212574"/>
            <a:ext cx="2232025" cy="624774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Part 2</a:t>
            </a:r>
          </a:p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Observation</a:t>
            </a:r>
          </a:p>
        </p:txBody>
      </p: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6453357" y="3484244"/>
            <a:ext cx="2184998" cy="624774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/>
              <a:t>Part 3 </a:t>
            </a:r>
          </a:p>
          <a:p>
            <a:pPr algn="ctr" eaLnBrk="0" hangingPunct="0">
              <a:defRPr/>
            </a:pPr>
            <a:r>
              <a:rPr lang="en-GB" sz="1600" dirty="0"/>
              <a:t>Professional Dialogue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150" name="Flowchart: Alternate Process 8"/>
          <p:cNvSpPr>
            <a:spLocks noChangeArrowheads="1"/>
          </p:cNvSpPr>
          <p:nvPr/>
        </p:nvSpPr>
        <p:spPr bwMode="auto">
          <a:xfrm>
            <a:off x="2473167" y="4552951"/>
            <a:ext cx="1368425" cy="485775"/>
          </a:xfrm>
          <a:prstGeom prst="flowChartAlternateProcess">
            <a:avLst/>
          </a:prstGeom>
          <a:solidFill>
            <a:srgbClr val="C0000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2000" dirty="0">
                <a:solidFill>
                  <a:schemeClr val="bg1"/>
                </a:solidFill>
              </a:rPr>
              <a:t>END</a:t>
            </a:r>
          </a:p>
        </p:txBody>
      </p:sp>
      <p:sp>
        <p:nvSpPr>
          <p:cNvPr id="6154" name="Hexagon 12"/>
          <p:cNvSpPr>
            <a:spLocks noChangeArrowheads="1"/>
          </p:cNvSpPr>
          <p:nvPr/>
        </p:nvSpPr>
        <p:spPr bwMode="auto">
          <a:xfrm>
            <a:off x="383904" y="1207868"/>
            <a:ext cx="1223963" cy="624774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endParaRPr lang="en-US" sz="2000"/>
          </a:p>
        </p:txBody>
      </p:sp>
      <p:sp>
        <p:nvSpPr>
          <p:cNvPr id="5160" name="Right Arrow 30"/>
          <p:cNvSpPr>
            <a:spLocks noChangeArrowheads="1"/>
          </p:cNvSpPr>
          <p:nvPr/>
        </p:nvSpPr>
        <p:spPr bwMode="auto">
          <a:xfrm rot="10800000">
            <a:off x="6021944" y="3662348"/>
            <a:ext cx="361706" cy="244079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dirty="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86F14508-FC41-3D3F-B0B8-E71951C23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457" y="3484242"/>
            <a:ext cx="2160711" cy="624775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Part 4</a:t>
            </a:r>
          </a:p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Administration</a:t>
            </a:r>
          </a:p>
        </p:txBody>
      </p:sp>
      <p:sp>
        <p:nvSpPr>
          <p:cNvPr id="4" name="Hexagon 12">
            <a:extLst>
              <a:ext uri="{FF2B5EF4-FFF2-40B4-BE49-F238E27FC236}">
                <a16:creationId xmlns:a16="http://schemas.microsoft.com/office/drawing/2014/main" id="{6085903E-9092-5E27-F782-C425D5C1C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466" y="1251277"/>
            <a:ext cx="1223963" cy="624774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endParaRPr lang="en-US" sz="2000"/>
          </a:p>
        </p:txBody>
      </p:sp>
      <p:sp>
        <p:nvSpPr>
          <p:cNvPr id="6" name="Hexagon 12">
            <a:extLst>
              <a:ext uri="{FF2B5EF4-FFF2-40B4-BE49-F238E27FC236}">
                <a16:creationId xmlns:a16="http://schemas.microsoft.com/office/drawing/2014/main" id="{72C2C621-6EFB-0484-C4EF-2DA127691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6093" y="2348409"/>
            <a:ext cx="1223963" cy="624774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endParaRPr lang="en-US" sz="2000"/>
          </a:p>
        </p:txBody>
      </p:sp>
      <p:sp>
        <p:nvSpPr>
          <p:cNvPr id="7" name="Right Arrow 27">
            <a:extLst>
              <a:ext uri="{FF2B5EF4-FFF2-40B4-BE49-F238E27FC236}">
                <a16:creationId xmlns:a16="http://schemas.microsoft.com/office/drawing/2014/main" id="{CFADBF81-855E-2202-2DCD-D149CB477A7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54475" y="3098764"/>
            <a:ext cx="387201" cy="279146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9" name="Right Arrow 24">
            <a:extLst>
              <a:ext uri="{FF2B5EF4-FFF2-40B4-BE49-F238E27FC236}">
                <a16:creationId xmlns:a16="http://schemas.microsoft.com/office/drawing/2014/main" id="{67A9B34B-33D4-2465-48FC-EA9BD40A0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338" y="1428568"/>
            <a:ext cx="396108" cy="270272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0" name="Right Arrow 24">
            <a:extLst>
              <a:ext uri="{FF2B5EF4-FFF2-40B4-BE49-F238E27FC236}">
                <a16:creationId xmlns:a16="http://schemas.microsoft.com/office/drawing/2014/main" id="{7346B38D-1B82-6623-7FFA-CA70DDF71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944" y="1428528"/>
            <a:ext cx="396108" cy="270272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1" name="Right Arrow 30">
            <a:extLst>
              <a:ext uri="{FF2B5EF4-FFF2-40B4-BE49-F238E27FC236}">
                <a16:creationId xmlns:a16="http://schemas.microsoft.com/office/drawing/2014/main" id="{BAD875FB-3F1C-C93F-4E01-52D3A5A7068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22338" y="3674589"/>
            <a:ext cx="361706" cy="244079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dirty="0"/>
          </a:p>
        </p:txBody>
      </p:sp>
      <p:sp>
        <p:nvSpPr>
          <p:cNvPr id="12" name="Hexagon 12">
            <a:extLst>
              <a:ext uri="{FF2B5EF4-FFF2-40B4-BE49-F238E27FC236}">
                <a16:creationId xmlns:a16="http://schemas.microsoft.com/office/drawing/2014/main" id="{792B2ED5-CDE4-83DB-5C1C-A70FB969F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7281" y="3472000"/>
            <a:ext cx="1223963" cy="624774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endParaRPr lang="en-US" sz="2000"/>
          </a:p>
        </p:txBody>
      </p:sp>
      <p:sp>
        <p:nvSpPr>
          <p:cNvPr id="15" name="Right Arrow 24">
            <a:extLst>
              <a:ext uri="{FF2B5EF4-FFF2-40B4-BE49-F238E27FC236}">
                <a16:creationId xmlns:a16="http://schemas.microsoft.com/office/drawing/2014/main" id="{DC695E6B-3E4B-2CE8-4FDC-1BDE15AF29C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982447" y="2015219"/>
            <a:ext cx="396108" cy="270272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" name="Right Arrow 24">
            <a:extLst>
              <a:ext uri="{FF2B5EF4-FFF2-40B4-BE49-F238E27FC236}">
                <a16:creationId xmlns:a16="http://schemas.microsoft.com/office/drawing/2014/main" id="{C21CE65F-5508-0016-CDAE-F00F589DBFD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02373" y="3050150"/>
            <a:ext cx="396108" cy="270272"/>
          </a:xfrm>
          <a:prstGeom prst="rightArrow">
            <a:avLst>
              <a:gd name="adj1" fmla="val 50000"/>
              <a:gd name="adj2" fmla="val 49927"/>
            </a:avLst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A3C707-8DA1-2EDD-C002-C8155B49C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7085" y="2465515"/>
            <a:ext cx="2160587" cy="396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Actions and Impact </a:t>
            </a:r>
          </a:p>
          <a:p>
            <a:pPr algn="ctr" eaLnBrk="0" hangingPunct="0">
              <a:defRPr/>
            </a:pPr>
            <a:endParaRPr lang="en-GB" sz="1600" dirty="0"/>
          </a:p>
          <a:p>
            <a:pPr algn="ctr" eaLnBrk="0" hangingPunct="0">
              <a:defRPr/>
            </a:pPr>
            <a:endParaRPr lang="en-GB" sz="1600" dirty="0"/>
          </a:p>
          <a:p>
            <a:pPr algn="ctr" eaLnBrk="0" hangingPunct="0">
              <a:defRPr/>
            </a:pPr>
            <a:endParaRPr lang="en-GB" sz="1600" dirty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51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8582" y="51427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sz="2400" dirty="0"/>
              <a:t>Activity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18582" y="1369219"/>
            <a:ext cx="3886200" cy="326350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sz="1500" dirty="0"/>
              <a:t>What would you discuss when delivering feedback in the following scenarios?</a:t>
            </a:r>
          </a:p>
          <a:p>
            <a:pPr marL="0" indent="0">
              <a:buNone/>
              <a:defRPr/>
            </a:pPr>
            <a:endParaRPr lang="en-GB" sz="1500" i="1" dirty="0"/>
          </a:p>
          <a:p>
            <a:pPr marL="0" indent="0">
              <a:buNone/>
              <a:defRPr/>
            </a:pPr>
            <a:r>
              <a:rPr lang="en-GB" sz="1500" dirty="0"/>
              <a:t>1</a:t>
            </a:r>
            <a:r>
              <a:rPr lang="en-GB" sz="1500" b="1" dirty="0"/>
              <a:t>) Predominantly Excellent practice</a:t>
            </a:r>
          </a:p>
          <a:p>
            <a:pPr marL="0" indent="0">
              <a:buNone/>
              <a:defRPr/>
            </a:pPr>
            <a:endParaRPr lang="en-GB" sz="1500" dirty="0"/>
          </a:p>
          <a:p>
            <a:pPr marL="0" indent="0">
              <a:buNone/>
              <a:defRPr/>
            </a:pPr>
            <a:r>
              <a:rPr lang="en-GB" sz="1500" dirty="0"/>
              <a:t>2</a:t>
            </a:r>
            <a:r>
              <a:rPr lang="en-GB" sz="1500" b="1" dirty="0"/>
              <a:t>) Predominantly Satisfactory practice</a:t>
            </a:r>
            <a:br>
              <a:rPr lang="en-GB" sz="1500" dirty="0"/>
            </a:br>
            <a:endParaRPr lang="en-GB" sz="1500" dirty="0"/>
          </a:p>
          <a:p>
            <a:pPr marL="0" indent="0">
              <a:buNone/>
              <a:defRPr/>
            </a:pPr>
            <a:endParaRPr lang="en-GB" sz="1500" dirty="0"/>
          </a:p>
          <a:p>
            <a:pPr marL="0" indent="0">
              <a:buNone/>
              <a:defRPr/>
            </a:pPr>
            <a:r>
              <a:rPr lang="en-GB" sz="1500" dirty="0"/>
              <a:t>Consider how you would create an environment where both individuals can develop</a:t>
            </a:r>
          </a:p>
        </p:txBody>
      </p:sp>
      <p:pic>
        <p:nvPicPr>
          <p:cNvPr id="5" name="Picture 6" descr="bigstock_Reading_Glasses_1177713.jpg"/>
          <p:cNvPicPr>
            <a:picLocks noChangeAspect="1"/>
          </p:cNvPicPr>
          <p:nvPr/>
        </p:nvPicPr>
        <p:blipFill rotWithShape="1">
          <a:blip r:embed="rId3" cstate="print"/>
          <a:srcRect l="6256" r="4591" b="1"/>
          <a:stretch/>
        </p:blipFill>
        <p:spPr bwMode="auto">
          <a:xfrm>
            <a:off x="4420626" y="1369219"/>
            <a:ext cx="4358849" cy="3263504"/>
          </a:xfrm>
          <a:prstGeom prst="rect">
            <a:avLst/>
          </a:prstGeom>
          <a:noFill/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8590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barriers"/>
          <p:cNvSpPr>
            <a:spLocks noChangeAspect="1" noChangeArrowheads="1"/>
          </p:cNvSpPr>
          <p:nvPr/>
        </p:nvSpPr>
        <p:spPr bwMode="auto">
          <a:xfrm>
            <a:off x="116681" y="-1377553"/>
            <a:ext cx="4300538" cy="2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013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" y="0"/>
            <a:ext cx="9126347" cy="54864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7476" y="2512320"/>
            <a:ext cx="7886700" cy="718937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What gets in the way?</a:t>
            </a:r>
          </a:p>
        </p:txBody>
      </p:sp>
    </p:spTree>
    <p:extLst>
      <p:ext uri="{BB962C8B-B14F-4D97-AF65-F5344CB8AC3E}">
        <p14:creationId xmlns:p14="http://schemas.microsoft.com/office/powerpoint/2010/main" val="387038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What could prevent your feedback from being 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received?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Lack of trust</a:t>
            </a: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Low rapport</a:t>
            </a: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Staff member does not feel listened to</a:t>
            </a: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Lack of clarity</a:t>
            </a: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Lack of facts and examples</a:t>
            </a: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The reviewer has put forward their own solutions only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14496"/>
            <a:ext cx="3858149" cy="2567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251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82" y="51427"/>
            <a:ext cx="7886700" cy="1439916"/>
          </a:xfrm>
        </p:spPr>
        <p:txBody>
          <a:bodyPr anchor="ctr">
            <a:normAutofit/>
          </a:bodyPr>
          <a:lstStyle/>
          <a:p>
            <a:r>
              <a:rPr lang="en-GB" sz="2000" dirty="0"/>
              <a:t>How can a coaching approach support the teaching </a:t>
            </a:r>
            <a:br>
              <a:rPr lang="en-GB" sz="2000" dirty="0"/>
            </a:br>
            <a:r>
              <a:rPr lang="en-GB" sz="2000" dirty="0"/>
              <a:t>observation scheme?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C64907-E955-931A-AD42-5B16F5C51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8581" y="1326776"/>
            <a:ext cx="4718195" cy="3305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5"/>
                </a:solidFill>
              </a:rPr>
              <a:t>Offers an</a:t>
            </a:r>
            <a:r>
              <a:rPr lang="en-US" b="1" dirty="0">
                <a:solidFill>
                  <a:schemeClr val="accent5"/>
                </a:solidFill>
              </a:rPr>
              <a:t> individual </a:t>
            </a:r>
            <a:r>
              <a:rPr lang="en-US" dirty="0">
                <a:solidFill>
                  <a:schemeClr val="accent5"/>
                </a:solidFill>
              </a:rPr>
              <a:t>focus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5"/>
                </a:solidFill>
              </a:rPr>
              <a:t>Value afforded to </a:t>
            </a:r>
            <a:r>
              <a:rPr lang="en-US" b="1" dirty="0">
                <a:solidFill>
                  <a:schemeClr val="accent5"/>
                </a:solidFill>
              </a:rPr>
              <a:t>own context </a:t>
            </a:r>
            <a:r>
              <a:rPr lang="en-US" dirty="0">
                <a:solidFill>
                  <a:schemeClr val="accent5"/>
                </a:solidFill>
              </a:rPr>
              <a:t>and </a:t>
            </a:r>
            <a:r>
              <a:rPr lang="en-US" b="1" dirty="0">
                <a:solidFill>
                  <a:schemeClr val="accent5"/>
                </a:solidFill>
              </a:rPr>
              <a:t>practice 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5"/>
                </a:solidFill>
              </a:rPr>
              <a:t>Shift from directive to </a:t>
            </a:r>
            <a:r>
              <a:rPr lang="en-US" b="1" dirty="0">
                <a:solidFill>
                  <a:schemeClr val="accent5"/>
                </a:solidFill>
              </a:rPr>
              <a:t>supportive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5"/>
                </a:solidFill>
              </a:rPr>
              <a:t>Increases </a:t>
            </a:r>
            <a:r>
              <a:rPr lang="en-US" b="1" dirty="0">
                <a:solidFill>
                  <a:schemeClr val="accent5"/>
                </a:solidFill>
              </a:rPr>
              <a:t>autonomy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50" b="1" dirty="0">
              <a:solidFill>
                <a:schemeClr val="accent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05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1050" dirty="0"/>
              <a:t>O’Leary, M. (2020). </a:t>
            </a:r>
            <a:r>
              <a:rPr lang="en-GB" sz="1050" i="1" dirty="0"/>
              <a:t>Classroom Observation – A Guide to the Effective Observation of Teaching and Learning. </a:t>
            </a:r>
            <a:r>
              <a:rPr lang="en-GB" sz="1050" dirty="0"/>
              <a:t>Routledge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7276" r="17280" b="3"/>
          <a:stretch/>
        </p:blipFill>
        <p:spPr>
          <a:xfrm>
            <a:off x="5017318" y="1039905"/>
            <a:ext cx="3788782" cy="2812887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554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D99B4-E07A-F19E-E75B-3EB622946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5B970-34EC-C48C-DB50-769B77BF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coaching?  </a:t>
            </a:r>
            <a:r>
              <a:rPr lang="en-US" b="0" dirty="0"/>
              <a:t>​</a:t>
            </a:r>
            <a:br>
              <a:rPr lang="en-US" b="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92488-AD79-3E68-0259-A67D0B86B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95" y="1114495"/>
            <a:ext cx="7886700" cy="3691315"/>
          </a:xfrm>
        </p:spPr>
        <p:txBody>
          <a:bodyPr>
            <a:normAutofit fontScale="92500"/>
          </a:bodyPr>
          <a:lstStyle/>
          <a:p>
            <a:pPr fontAlgn="base">
              <a:lnSpc>
                <a:spcPct val="200000"/>
              </a:lnSpc>
            </a:pPr>
            <a:r>
              <a:rPr lang="en-US" i="1" dirty="0">
                <a:solidFill>
                  <a:schemeClr val="accent5"/>
                </a:solidFill>
              </a:rPr>
              <a:t>Coaching focusses on </a:t>
            </a:r>
            <a:r>
              <a:rPr lang="en-US" b="1" i="1" dirty="0">
                <a:solidFill>
                  <a:schemeClr val="accent5"/>
                </a:solidFill>
              </a:rPr>
              <a:t>future possibilities</a:t>
            </a:r>
            <a:r>
              <a:rPr lang="en-US" i="1" dirty="0">
                <a:solidFill>
                  <a:schemeClr val="accent5"/>
                </a:solidFill>
              </a:rPr>
              <a:t>, not past mistakes</a:t>
            </a:r>
          </a:p>
          <a:p>
            <a:pPr fontAlgn="base">
              <a:lnSpc>
                <a:spcPct val="200000"/>
              </a:lnSpc>
            </a:pPr>
            <a:r>
              <a:rPr lang="en-US" i="1" dirty="0">
                <a:solidFill>
                  <a:schemeClr val="accent5"/>
                </a:solidFill>
              </a:rPr>
              <a:t>Coaching is </a:t>
            </a:r>
            <a:r>
              <a:rPr lang="en-US" b="1" i="1" dirty="0">
                <a:solidFill>
                  <a:schemeClr val="accent5"/>
                </a:solidFill>
              </a:rPr>
              <a:t>unlocking</a:t>
            </a:r>
            <a:r>
              <a:rPr lang="en-US" i="1" dirty="0">
                <a:solidFill>
                  <a:schemeClr val="accent5"/>
                </a:solidFill>
              </a:rPr>
              <a:t> a person’s potential to maximise their own performance</a:t>
            </a:r>
          </a:p>
          <a:p>
            <a:pPr fontAlgn="base">
              <a:lnSpc>
                <a:spcPct val="200000"/>
              </a:lnSpc>
            </a:pPr>
            <a:r>
              <a:rPr lang="en-US" i="1" dirty="0">
                <a:solidFill>
                  <a:schemeClr val="accent5"/>
                </a:solidFill>
              </a:rPr>
              <a:t>It is </a:t>
            </a:r>
            <a:r>
              <a:rPr lang="en-US" b="1" i="1" dirty="0">
                <a:solidFill>
                  <a:schemeClr val="accent5"/>
                </a:solidFill>
              </a:rPr>
              <a:t>helping others to learn </a:t>
            </a:r>
            <a:r>
              <a:rPr lang="en-US" i="1" dirty="0">
                <a:solidFill>
                  <a:schemeClr val="accent5"/>
                </a:solidFill>
              </a:rPr>
              <a:t>rather than teaching them </a:t>
            </a:r>
          </a:p>
          <a:p>
            <a:pPr>
              <a:lnSpc>
                <a:spcPct val="200000"/>
              </a:lnSpc>
            </a:pPr>
            <a:r>
              <a:rPr lang="en-GB" i="1" dirty="0">
                <a:solidFill>
                  <a:schemeClr val="accent5"/>
                </a:solidFill>
              </a:rPr>
              <a:t>Coaching is </a:t>
            </a:r>
            <a:r>
              <a:rPr lang="en-GB" b="1" i="1" dirty="0">
                <a:solidFill>
                  <a:schemeClr val="accent5"/>
                </a:solidFill>
              </a:rPr>
              <a:t>a joint endeavour </a:t>
            </a:r>
            <a:r>
              <a:rPr lang="en-GB" i="1" dirty="0">
                <a:solidFill>
                  <a:schemeClr val="accent5"/>
                </a:solidFill>
              </a:rPr>
              <a:t>that moves beyond known practice </a:t>
            </a:r>
            <a:r>
              <a:rPr lang="en-GB" b="1" i="1" dirty="0">
                <a:solidFill>
                  <a:schemeClr val="accent5"/>
                </a:solidFill>
              </a:rPr>
              <a:t>to energise change</a:t>
            </a:r>
          </a:p>
          <a:p>
            <a:pPr marL="0" indent="0">
              <a:buNone/>
            </a:pPr>
            <a:endParaRPr lang="en-GB" dirty="0">
              <a:solidFill>
                <a:schemeClr val="accent5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05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050" dirty="0">
                <a:solidFill>
                  <a:schemeClr val="tx1"/>
                </a:solidFill>
              </a:rPr>
              <a:t>Whitmore, W. (2017). </a:t>
            </a:r>
            <a:r>
              <a:rPr lang="en-GB" sz="1050" i="1" dirty="0">
                <a:solidFill>
                  <a:schemeClr val="tx1"/>
                </a:solidFill>
              </a:rPr>
              <a:t>Coaching for Performance: Principals and practice of coaching and leadership. </a:t>
            </a:r>
            <a:r>
              <a:rPr lang="en-GB" sz="1050" dirty="0">
                <a:solidFill>
                  <a:schemeClr val="tx1"/>
                </a:solidFill>
              </a:rPr>
              <a:t>Nicolas Brealey Publishing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050" dirty="0">
                <a:solidFill>
                  <a:schemeClr val="tx1"/>
                </a:solidFill>
              </a:rPr>
              <a:t>Norman, C. (2022). </a:t>
            </a:r>
            <a:r>
              <a:rPr lang="en-GB" sz="1050" i="1" dirty="0">
                <a:solidFill>
                  <a:schemeClr val="tx1"/>
                </a:solidFill>
              </a:rPr>
              <a:t>The Transformational Coach: Free your thinking and breakthrough to coaching mastery. </a:t>
            </a:r>
            <a:r>
              <a:rPr lang="en-GB" sz="1050" dirty="0">
                <a:solidFill>
                  <a:schemeClr val="tx1"/>
                </a:solidFill>
              </a:rPr>
              <a:t>Right Book Press</a:t>
            </a:r>
          </a:p>
          <a:p>
            <a:pPr marL="0" indent="0">
              <a:buNone/>
            </a:pPr>
            <a:endParaRPr lang="en-GB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94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35" y="1281891"/>
            <a:ext cx="2475966" cy="3686432"/>
          </a:xfrm>
        </p:spPr>
        <p:txBody>
          <a:bodyPr>
            <a:normAutofit/>
          </a:bodyPr>
          <a:lstStyle/>
          <a:p>
            <a:br>
              <a:rPr lang="en-GB" sz="1400" b="0" dirty="0">
                <a:solidFill>
                  <a:schemeClr val="accent5"/>
                </a:solidFill>
              </a:rPr>
            </a:br>
            <a:endParaRPr lang="en-GB" sz="1400" b="0" dirty="0">
              <a:solidFill>
                <a:schemeClr val="accent5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8136" t="35408" r="36398" b="18793"/>
          <a:stretch/>
        </p:blipFill>
        <p:spPr>
          <a:xfrm>
            <a:off x="2967319" y="1088584"/>
            <a:ext cx="5878980" cy="3879739"/>
          </a:xfrm>
          <a:prstGeom prst="rect">
            <a:avLst/>
          </a:prstGeom>
        </p:spPr>
      </p:pic>
      <p:sp>
        <p:nvSpPr>
          <p:cNvPr id="3" name="Flowchart: Alternate Process 4">
            <a:extLst>
              <a:ext uri="{FF2B5EF4-FFF2-40B4-BE49-F238E27FC236}">
                <a16:creationId xmlns:a16="http://schemas.microsoft.com/office/drawing/2014/main" id="{30C9D982-A1FC-E918-FB8D-F66A8B94D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359" y="553228"/>
            <a:ext cx="1368425" cy="485775"/>
          </a:xfrm>
          <a:prstGeom prst="flowChartAlternateProcess">
            <a:avLst/>
          </a:prstGeom>
          <a:solidFill>
            <a:srgbClr val="92D05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2000" dirty="0">
                <a:solidFill>
                  <a:schemeClr val="bg1"/>
                </a:solidFill>
              </a:rPr>
              <a:t>START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F448D-E7FC-87BA-DF31-4BE1A66CC87C}"/>
              </a:ext>
            </a:extLst>
          </p:cNvPr>
          <p:cNvSpPr txBox="1"/>
          <p:nvPr/>
        </p:nvSpPr>
        <p:spPr>
          <a:xfrm>
            <a:off x="419633" y="1281892"/>
            <a:ext cx="2744907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Minded</a:t>
            </a:r>
          </a:p>
          <a:p>
            <a:pPr>
              <a:lnSpc>
                <a:spcPct val="200000"/>
              </a:lnSpc>
            </a:pPr>
            <a:endParaRPr lang="en-GB" sz="16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GB" sz="16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GB" sz="16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The Human Function Curve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768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270" y="1000435"/>
            <a:ext cx="8312647" cy="41430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 i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800" i="1" dirty="0">
                <a:solidFill>
                  <a:schemeClr val="bg1"/>
                </a:solidFill>
              </a:rPr>
              <a:t>The art of listening with palpable respect and fascination… determines the quality of other people’s thinking</a:t>
            </a:r>
          </a:p>
          <a:p>
            <a:pPr marL="0" indent="0">
              <a:buNone/>
            </a:pPr>
            <a:endParaRPr lang="en-GB" sz="1050" dirty="0"/>
          </a:p>
          <a:p>
            <a:pPr marL="0" indent="0">
              <a:buNone/>
            </a:pPr>
            <a:r>
              <a:rPr lang="en-GB" sz="1200" dirty="0"/>
              <a:t>Kline, N. (1999). </a:t>
            </a:r>
            <a:r>
              <a:rPr lang="en-GB" sz="1200" i="1" dirty="0"/>
              <a:t>Time to Think – Listening to Ignite the Human Mind. </a:t>
            </a:r>
            <a:r>
              <a:rPr lang="en-GB" sz="1200" dirty="0"/>
              <a:t>Cassell Illustrated, London</a:t>
            </a:r>
          </a:p>
          <a:p>
            <a:pPr marL="0" indent="0">
              <a:buNone/>
            </a:pP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39307" y="2707881"/>
            <a:ext cx="2167071" cy="561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05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D76E3B1F-6655-88B1-C49D-5616522D5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05" y="528060"/>
            <a:ext cx="2160587" cy="624775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Part 1</a:t>
            </a:r>
          </a:p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Pre-Observation</a:t>
            </a:r>
          </a:p>
        </p:txBody>
      </p:sp>
    </p:spTree>
    <p:extLst>
      <p:ext uri="{BB962C8B-B14F-4D97-AF65-F5344CB8AC3E}">
        <p14:creationId xmlns:p14="http://schemas.microsoft.com/office/powerpoint/2010/main" val="2613793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99B8483-E190-FEE3-5FD3-F03B023D66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6962621"/>
              </p:ext>
            </p:extLst>
          </p:nvPr>
        </p:nvGraphicFramePr>
        <p:xfrm>
          <a:off x="628650" y="1369218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6">
            <a:extLst>
              <a:ext uri="{FF2B5EF4-FFF2-40B4-BE49-F238E27FC236}">
                <a16:creationId xmlns:a16="http://schemas.microsoft.com/office/drawing/2014/main" id="{4A5009FE-148C-8587-CB84-F8DC14E4C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53" y="510778"/>
            <a:ext cx="2232025" cy="624774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Part 2</a:t>
            </a:r>
          </a:p>
          <a:p>
            <a:pPr algn="ctr" eaLnBrk="0" hangingPunct="0">
              <a:defRPr/>
            </a:pPr>
            <a:r>
              <a:rPr lang="en-GB" sz="1600" dirty="0">
                <a:solidFill>
                  <a:schemeClr val="tx1"/>
                </a:solidFill>
              </a:rPr>
              <a:t>Observation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2243C0-BF15-DA58-0829-597E66DE16CC}"/>
              </a:ext>
            </a:extLst>
          </p:cNvPr>
          <p:cNvSpPr txBox="1"/>
          <p:nvPr/>
        </p:nvSpPr>
        <p:spPr>
          <a:xfrm>
            <a:off x="367552" y="4433597"/>
            <a:ext cx="47692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Landsberg, M. (2015). The Tao of Coaching. Profile Books</a:t>
            </a:r>
          </a:p>
        </p:txBody>
      </p:sp>
    </p:spTree>
    <p:extLst>
      <p:ext uri="{BB962C8B-B14F-4D97-AF65-F5344CB8AC3E}">
        <p14:creationId xmlns:p14="http://schemas.microsoft.com/office/powerpoint/2010/main" val="67080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24916" y="-120315"/>
            <a:ext cx="5559516" cy="5522494"/>
            <a:chOff x="2780429" y="370418"/>
            <a:chExt cx="4276132" cy="4522708"/>
          </a:xfrm>
          <a:solidFill>
            <a:schemeClr val="accent1">
              <a:lumMod val="5000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4368800" y="2368550"/>
              <a:ext cx="2235200" cy="2235200"/>
            </a:xfrm>
            <a:custGeom>
              <a:avLst/>
              <a:gdLst>
                <a:gd name="connsiteX0" fmla="*/ 1586555 w 2235200"/>
                <a:gd name="connsiteY0" fmla="*/ 356377 h 2235200"/>
                <a:gd name="connsiteX1" fmla="*/ 1760418 w 2235200"/>
                <a:gd name="connsiteY1" fmla="*/ 210481 h 2235200"/>
                <a:gd name="connsiteX2" fmla="*/ 1899314 w 2235200"/>
                <a:gd name="connsiteY2" fmla="*/ 327029 h 2235200"/>
                <a:gd name="connsiteX3" fmla="*/ 1785825 w 2235200"/>
                <a:gd name="connsiteY3" fmla="*/ 523585 h 2235200"/>
                <a:gd name="connsiteX4" fmla="*/ 1966144 w 2235200"/>
                <a:gd name="connsiteY4" fmla="*/ 835907 h 2235200"/>
                <a:gd name="connsiteX5" fmla="*/ 2193112 w 2235200"/>
                <a:gd name="connsiteY5" fmla="*/ 835901 h 2235200"/>
                <a:gd name="connsiteX6" fmla="*/ 2224597 w 2235200"/>
                <a:gd name="connsiteY6" fmla="*/ 1014463 h 2235200"/>
                <a:gd name="connsiteX7" fmla="*/ 2011316 w 2235200"/>
                <a:gd name="connsiteY7" fmla="*/ 1092085 h 2235200"/>
                <a:gd name="connsiteX8" fmla="*/ 1948692 w 2235200"/>
                <a:gd name="connsiteY8" fmla="*/ 1447245 h 2235200"/>
                <a:gd name="connsiteX9" fmla="*/ 2122562 w 2235200"/>
                <a:gd name="connsiteY9" fmla="*/ 1593132 h 2235200"/>
                <a:gd name="connsiteX10" fmla="*/ 2031904 w 2235200"/>
                <a:gd name="connsiteY10" fmla="*/ 1750157 h 2235200"/>
                <a:gd name="connsiteX11" fmla="*/ 1818627 w 2235200"/>
                <a:gd name="connsiteY11" fmla="*/ 1672524 h 2235200"/>
                <a:gd name="connsiteX12" fmla="*/ 1542362 w 2235200"/>
                <a:gd name="connsiteY12" fmla="*/ 1904338 h 2235200"/>
                <a:gd name="connsiteX13" fmla="*/ 1581780 w 2235200"/>
                <a:gd name="connsiteY13" fmla="*/ 2127856 h 2235200"/>
                <a:gd name="connsiteX14" fmla="*/ 1411398 w 2235200"/>
                <a:gd name="connsiteY14" fmla="*/ 2189870 h 2235200"/>
                <a:gd name="connsiteX15" fmla="*/ 1297919 w 2235200"/>
                <a:gd name="connsiteY15" fmla="*/ 1993308 h 2235200"/>
                <a:gd name="connsiteX16" fmla="*/ 937280 w 2235200"/>
                <a:gd name="connsiteY16" fmla="*/ 1993308 h 2235200"/>
                <a:gd name="connsiteX17" fmla="*/ 823802 w 2235200"/>
                <a:gd name="connsiteY17" fmla="*/ 2189870 h 2235200"/>
                <a:gd name="connsiteX18" fmla="*/ 653420 w 2235200"/>
                <a:gd name="connsiteY18" fmla="*/ 2127856 h 2235200"/>
                <a:gd name="connsiteX19" fmla="*/ 692839 w 2235200"/>
                <a:gd name="connsiteY19" fmla="*/ 1904338 h 2235200"/>
                <a:gd name="connsiteX20" fmla="*/ 416574 w 2235200"/>
                <a:gd name="connsiteY20" fmla="*/ 1672524 h 2235200"/>
                <a:gd name="connsiteX21" fmla="*/ 203296 w 2235200"/>
                <a:gd name="connsiteY21" fmla="*/ 1750157 h 2235200"/>
                <a:gd name="connsiteX22" fmla="*/ 112638 w 2235200"/>
                <a:gd name="connsiteY22" fmla="*/ 1593132 h 2235200"/>
                <a:gd name="connsiteX23" fmla="*/ 286508 w 2235200"/>
                <a:gd name="connsiteY23" fmla="*/ 1447245 h 2235200"/>
                <a:gd name="connsiteX24" fmla="*/ 223884 w 2235200"/>
                <a:gd name="connsiteY24" fmla="*/ 1092085 h 2235200"/>
                <a:gd name="connsiteX25" fmla="*/ 10603 w 2235200"/>
                <a:gd name="connsiteY25" fmla="*/ 1014463 h 2235200"/>
                <a:gd name="connsiteX26" fmla="*/ 42088 w 2235200"/>
                <a:gd name="connsiteY26" fmla="*/ 835901 h 2235200"/>
                <a:gd name="connsiteX27" fmla="*/ 269055 w 2235200"/>
                <a:gd name="connsiteY27" fmla="*/ 835907 h 2235200"/>
                <a:gd name="connsiteX28" fmla="*/ 449374 w 2235200"/>
                <a:gd name="connsiteY28" fmla="*/ 523585 h 2235200"/>
                <a:gd name="connsiteX29" fmla="*/ 335886 w 2235200"/>
                <a:gd name="connsiteY29" fmla="*/ 327029 h 2235200"/>
                <a:gd name="connsiteX30" fmla="*/ 474782 w 2235200"/>
                <a:gd name="connsiteY30" fmla="*/ 210481 h 2235200"/>
                <a:gd name="connsiteX31" fmla="*/ 648645 w 2235200"/>
                <a:gd name="connsiteY31" fmla="*/ 356377 h 2235200"/>
                <a:gd name="connsiteX32" fmla="*/ 987535 w 2235200"/>
                <a:gd name="connsiteY32" fmla="*/ 233031 h 2235200"/>
                <a:gd name="connsiteX33" fmla="*/ 1026942 w 2235200"/>
                <a:gd name="connsiteY33" fmla="*/ 9511 h 2235200"/>
                <a:gd name="connsiteX34" fmla="*/ 1208258 w 2235200"/>
                <a:gd name="connsiteY34" fmla="*/ 9511 h 2235200"/>
                <a:gd name="connsiteX35" fmla="*/ 1247665 w 2235200"/>
                <a:gd name="connsiteY35" fmla="*/ 233031 h 2235200"/>
                <a:gd name="connsiteX36" fmla="*/ 1586555 w 2235200"/>
                <a:gd name="connsiteY36" fmla="*/ 356377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35200" h="2235200">
                  <a:moveTo>
                    <a:pt x="1586555" y="356377"/>
                  </a:moveTo>
                  <a:lnTo>
                    <a:pt x="1760418" y="210481"/>
                  </a:lnTo>
                  <a:lnTo>
                    <a:pt x="1899314" y="327029"/>
                  </a:lnTo>
                  <a:lnTo>
                    <a:pt x="1785825" y="523585"/>
                  </a:lnTo>
                  <a:cubicBezTo>
                    <a:pt x="1866522" y="614364"/>
                    <a:pt x="1927876" y="720632"/>
                    <a:pt x="1966144" y="835907"/>
                  </a:cubicBezTo>
                  <a:lnTo>
                    <a:pt x="2193112" y="835901"/>
                  </a:lnTo>
                  <a:lnTo>
                    <a:pt x="2224597" y="1014463"/>
                  </a:lnTo>
                  <a:lnTo>
                    <a:pt x="2011316" y="1092085"/>
                  </a:lnTo>
                  <a:cubicBezTo>
                    <a:pt x="2014782" y="1213496"/>
                    <a:pt x="1993474" y="1334341"/>
                    <a:pt x="1948692" y="1447245"/>
                  </a:cubicBezTo>
                  <a:lnTo>
                    <a:pt x="2122562" y="1593132"/>
                  </a:lnTo>
                  <a:lnTo>
                    <a:pt x="2031904" y="1750157"/>
                  </a:lnTo>
                  <a:lnTo>
                    <a:pt x="1818627" y="1672524"/>
                  </a:lnTo>
                  <a:cubicBezTo>
                    <a:pt x="1743241" y="1767759"/>
                    <a:pt x="1649240" y="1846634"/>
                    <a:pt x="1542362" y="1904338"/>
                  </a:cubicBezTo>
                  <a:lnTo>
                    <a:pt x="1581780" y="2127856"/>
                  </a:lnTo>
                  <a:lnTo>
                    <a:pt x="1411398" y="2189870"/>
                  </a:lnTo>
                  <a:lnTo>
                    <a:pt x="1297919" y="1993308"/>
                  </a:lnTo>
                  <a:cubicBezTo>
                    <a:pt x="1178954" y="2017804"/>
                    <a:pt x="1056245" y="2017804"/>
                    <a:pt x="937280" y="1993308"/>
                  </a:cubicBezTo>
                  <a:lnTo>
                    <a:pt x="823802" y="2189870"/>
                  </a:lnTo>
                  <a:lnTo>
                    <a:pt x="653420" y="2127856"/>
                  </a:lnTo>
                  <a:lnTo>
                    <a:pt x="692839" y="1904338"/>
                  </a:lnTo>
                  <a:cubicBezTo>
                    <a:pt x="585961" y="1846634"/>
                    <a:pt x="491960" y="1767758"/>
                    <a:pt x="416574" y="1672524"/>
                  </a:cubicBezTo>
                  <a:lnTo>
                    <a:pt x="203296" y="1750157"/>
                  </a:lnTo>
                  <a:lnTo>
                    <a:pt x="112638" y="1593132"/>
                  </a:lnTo>
                  <a:lnTo>
                    <a:pt x="286508" y="1447245"/>
                  </a:lnTo>
                  <a:cubicBezTo>
                    <a:pt x="241726" y="1334341"/>
                    <a:pt x="220417" y="1213496"/>
                    <a:pt x="223884" y="1092085"/>
                  </a:cubicBezTo>
                  <a:lnTo>
                    <a:pt x="10603" y="1014463"/>
                  </a:lnTo>
                  <a:lnTo>
                    <a:pt x="42088" y="835901"/>
                  </a:lnTo>
                  <a:lnTo>
                    <a:pt x="269055" y="835907"/>
                  </a:lnTo>
                  <a:cubicBezTo>
                    <a:pt x="307323" y="720632"/>
                    <a:pt x="368677" y="614363"/>
                    <a:pt x="449374" y="523585"/>
                  </a:cubicBezTo>
                  <a:lnTo>
                    <a:pt x="335886" y="327029"/>
                  </a:lnTo>
                  <a:lnTo>
                    <a:pt x="474782" y="210481"/>
                  </a:lnTo>
                  <a:lnTo>
                    <a:pt x="648645" y="356377"/>
                  </a:lnTo>
                  <a:cubicBezTo>
                    <a:pt x="752057" y="292669"/>
                    <a:pt x="867366" y="250701"/>
                    <a:pt x="987535" y="233031"/>
                  </a:cubicBezTo>
                  <a:lnTo>
                    <a:pt x="1026942" y="9511"/>
                  </a:lnTo>
                  <a:lnTo>
                    <a:pt x="1208258" y="9511"/>
                  </a:lnTo>
                  <a:lnTo>
                    <a:pt x="1247665" y="233031"/>
                  </a:lnTo>
                  <a:cubicBezTo>
                    <a:pt x="1367834" y="250700"/>
                    <a:pt x="1483142" y="292669"/>
                    <a:pt x="1586555" y="356377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5885" tIns="540095" rIns="465885" bIns="57918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Identify Strengths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Possible Development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kern="1200" dirty="0"/>
                <a:t>Suggestions for Next Steps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3068320" y="1840230"/>
              <a:ext cx="1625600" cy="1625600"/>
            </a:xfrm>
            <a:custGeom>
              <a:avLst/>
              <a:gdLst>
                <a:gd name="connsiteX0" fmla="*/ 1216350 w 1625600"/>
                <a:gd name="connsiteY0" fmla="*/ 411723 h 1625600"/>
                <a:gd name="connsiteX1" fmla="*/ 1456181 w 1625600"/>
                <a:gd name="connsiteY1" fmla="*/ 339443 h 1625600"/>
                <a:gd name="connsiteX2" fmla="*/ 1544430 w 1625600"/>
                <a:gd name="connsiteY2" fmla="*/ 492294 h 1625600"/>
                <a:gd name="connsiteX3" fmla="*/ 1361918 w 1625600"/>
                <a:gd name="connsiteY3" fmla="*/ 663854 h 1625600"/>
                <a:gd name="connsiteX4" fmla="*/ 1361918 w 1625600"/>
                <a:gd name="connsiteY4" fmla="*/ 961747 h 1625600"/>
                <a:gd name="connsiteX5" fmla="*/ 1544430 w 1625600"/>
                <a:gd name="connsiteY5" fmla="*/ 1133306 h 1625600"/>
                <a:gd name="connsiteX6" fmla="*/ 1456181 w 1625600"/>
                <a:gd name="connsiteY6" fmla="*/ 1286157 h 1625600"/>
                <a:gd name="connsiteX7" fmla="*/ 1216350 w 1625600"/>
                <a:gd name="connsiteY7" fmla="*/ 1213877 h 1625600"/>
                <a:gd name="connsiteX8" fmla="*/ 958367 w 1625600"/>
                <a:gd name="connsiteY8" fmla="*/ 1362823 h 1625600"/>
                <a:gd name="connsiteX9" fmla="*/ 901049 w 1625600"/>
                <a:gd name="connsiteY9" fmla="*/ 1606663 h 1625600"/>
                <a:gd name="connsiteX10" fmla="*/ 724551 w 1625600"/>
                <a:gd name="connsiteY10" fmla="*/ 1606663 h 1625600"/>
                <a:gd name="connsiteX11" fmla="*/ 667232 w 1625600"/>
                <a:gd name="connsiteY11" fmla="*/ 1362823 h 1625600"/>
                <a:gd name="connsiteX12" fmla="*/ 409249 w 1625600"/>
                <a:gd name="connsiteY12" fmla="*/ 1213877 h 1625600"/>
                <a:gd name="connsiteX13" fmla="*/ 169419 w 1625600"/>
                <a:gd name="connsiteY13" fmla="*/ 1286157 h 1625600"/>
                <a:gd name="connsiteX14" fmla="*/ 81170 w 1625600"/>
                <a:gd name="connsiteY14" fmla="*/ 1133306 h 1625600"/>
                <a:gd name="connsiteX15" fmla="*/ 263682 w 1625600"/>
                <a:gd name="connsiteY15" fmla="*/ 961746 h 1625600"/>
                <a:gd name="connsiteX16" fmla="*/ 263682 w 1625600"/>
                <a:gd name="connsiteY16" fmla="*/ 663853 h 1625600"/>
                <a:gd name="connsiteX17" fmla="*/ 81170 w 1625600"/>
                <a:gd name="connsiteY17" fmla="*/ 492294 h 1625600"/>
                <a:gd name="connsiteX18" fmla="*/ 169419 w 1625600"/>
                <a:gd name="connsiteY18" fmla="*/ 339443 h 1625600"/>
                <a:gd name="connsiteX19" fmla="*/ 409250 w 1625600"/>
                <a:gd name="connsiteY19" fmla="*/ 411723 h 1625600"/>
                <a:gd name="connsiteX20" fmla="*/ 667233 w 1625600"/>
                <a:gd name="connsiteY20" fmla="*/ 262777 h 1625600"/>
                <a:gd name="connsiteX21" fmla="*/ 724551 w 1625600"/>
                <a:gd name="connsiteY21" fmla="*/ 18937 h 1625600"/>
                <a:gd name="connsiteX22" fmla="*/ 901049 w 1625600"/>
                <a:gd name="connsiteY22" fmla="*/ 18937 h 1625600"/>
                <a:gd name="connsiteX23" fmla="*/ 958368 w 1625600"/>
                <a:gd name="connsiteY23" fmla="*/ 262777 h 1625600"/>
                <a:gd name="connsiteX24" fmla="*/ 1216351 w 1625600"/>
                <a:gd name="connsiteY24" fmla="*/ 411723 h 1625600"/>
                <a:gd name="connsiteX25" fmla="*/ 1216350 w 1625600"/>
                <a:gd name="connsiteY25" fmla="*/ 411723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25600" h="1625600">
                  <a:moveTo>
                    <a:pt x="1216350" y="411723"/>
                  </a:moveTo>
                  <a:lnTo>
                    <a:pt x="1456181" y="339443"/>
                  </a:lnTo>
                  <a:lnTo>
                    <a:pt x="1544430" y="492294"/>
                  </a:lnTo>
                  <a:lnTo>
                    <a:pt x="1361918" y="663854"/>
                  </a:lnTo>
                  <a:cubicBezTo>
                    <a:pt x="1388374" y="761389"/>
                    <a:pt x="1388374" y="864211"/>
                    <a:pt x="1361918" y="961747"/>
                  </a:cubicBezTo>
                  <a:lnTo>
                    <a:pt x="1544430" y="1133306"/>
                  </a:lnTo>
                  <a:lnTo>
                    <a:pt x="1456181" y="1286157"/>
                  </a:lnTo>
                  <a:lnTo>
                    <a:pt x="1216350" y="1213877"/>
                  </a:lnTo>
                  <a:cubicBezTo>
                    <a:pt x="1145110" y="1285556"/>
                    <a:pt x="1056063" y="1336967"/>
                    <a:pt x="958367" y="1362823"/>
                  </a:cubicBezTo>
                  <a:lnTo>
                    <a:pt x="901049" y="1606663"/>
                  </a:lnTo>
                  <a:lnTo>
                    <a:pt x="724551" y="1606663"/>
                  </a:lnTo>
                  <a:lnTo>
                    <a:pt x="667232" y="1362823"/>
                  </a:lnTo>
                  <a:cubicBezTo>
                    <a:pt x="569536" y="1336967"/>
                    <a:pt x="480489" y="1285556"/>
                    <a:pt x="409249" y="1213877"/>
                  </a:cubicBezTo>
                  <a:lnTo>
                    <a:pt x="169419" y="1286157"/>
                  </a:lnTo>
                  <a:lnTo>
                    <a:pt x="81170" y="1133306"/>
                  </a:lnTo>
                  <a:lnTo>
                    <a:pt x="263682" y="961746"/>
                  </a:lnTo>
                  <a:cubicBezTo>
                    <a:pt x="237226" y="864211"/>
                    <a:pt x="237226" y="761389"/>
                    <a:pt x="263682" y="663853"/>
                  </a:cubicBezTo>
                  <a:lnTo>
                    <a:pt x="81170" y="492294"/>
                  </a:lnTo>
                  <a:lnTo>
                    <a:pt x="169419" y="339443"/>
                  </a:lnTo>
                  <a:lnTo>
                    <a:pt x="409250" y="411723"/>
                  </a:lnTo>
                  <a:cubicBezTo>
                    <a:pt x="480490" y="340044"/>
                    <a:pt x="569537" y="288633"/>
                    <a:pt x="667233" y="262777"/>
                  </a:cubicBezTo>
                  <a:lnTo>
                    <a:pt x="724551" y="18937"/>
                  </a:lnTo>
                  <a:lnTo>
                    <a:pt x="901049" y="18937"/>
                  </a:lnTo>
                  <a:lnTo>
                    <a:pt x="958368" y="262777"/>
                  </a:lnTo>
                  <a:cubicBezTo>
                    <a:pt x="1056064" y="288633"/>
                    <a:pt x="1145111" y="340044"/>
                    <a:pt x="1216351" y="411723"/>
                  </a:cubicBezTo>
                  <a:lnTo>
                    <a:pt x="1216350" y="411723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5760" tIns="428233" rIns="425760" bIns="428233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Questions?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Ideas? 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 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 </a:t>
              </a:r>
              <a:endParaRPr lang="en-US" sz="13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99839" y="539749"/>
              <a:ext cx="1950720" cy="1950720"/>
            </a:xfrm>
            <a:custGeom>
              <a:avLst/>
              <a:gdLst>
                <a:gd name="connsiteX0" fmla="*/ 1191775 w 1592756"/>
                <a:gd name="connsiteY0" fmla="*/ 403405 h 1592756"/>
                <a:gd name="connsiteX1" fmla="*/ 1426760 w 1592756"/>
                <a:gd name="connsiteY1" fmla="*/ 332584 h 1592756"/>
                <a:gd name="connsiteX2" fmla="*/ 1513226 w 1592756"/>
                <a:gd name="connsiteY2" fmla="*/ 482348 h 1592756"/>
                <a:gd name="connsiteX3" fmla="*/ 1334401 w 1592756"/>
                <a:gd name="connsiteY3" fmla="*/ 650441 h 1592756"/>
                <a:gd name="connsiteX4" fmla="*/ 1334401 w 1592756"/>
                <a:gd name="connsiteY4" fmla="*/ 942315 h 1592756"/>
                <a:gd name="connsiteX5" fmla="*/ 1513226 w 1592756"/>
                <a:gd name="connsiteY5" fmla="*/ 1110408 h 1592756"/>
                <a:gd name="connsiteX6" fmla="*/ 1426760 w 1592756"/>
                <a:gd name="connsiteY6" fmla="*/ 1260172 h 1592756"/>
                <a:gd name="connsiteX7" fmla="*/ 1191775 w 1592756"/>
                <a:gd name="connsiteY7" fmla="*/ 1189351 h 1592756"/>
                <a:gd name="connsiteX8" fmla="*/ 939004 w 1592756"/>
                <a:gd name="connsiteY8" fmla="*/ 1335288 h 1592756"/>
                <a:gd name="connsiteX9" fmla="*/ 882844 w 1592756"/>
                <a:gd name="connsiteY9" fmla="*/ 1574202 h 1592756"/>
                <a:gd name="connsiteX10" fmla="*/ 709912 w 1592756"/>
                <a:gd name="connsiteY10" fmla="*/ 1574202 h 1592756"/>
                <a:gd name="connsiteX11" fmla="*/ 653752 w 1592756"/>
                <a:gd name="connsiteY11" fmla="*/ 1335288 h 1592756"/>
                <a:gd name="connsiteX12" fmla="*/ 400981 w 1592756"/>
                <a:gd name="connsiteY12" fmla="*/ 1189351 h 1592756"/>
                <a:gd name="connsiteX13" fmla="*/ 165996 w 1592756"/>
                <a:gd name="connsiteY13" fmla="*/ 1260172 h 1592756"/>
                <a:gd name="connsiteX14" fmla="*/ 79530 w 1592756"/>
                <a:gd name="connsiteY14" fmla="*/ 1110408 h 1592756"/>
                <a:gd name="connsiteX15" fmla="*/ 258355 w 1592756"/>
                <a:gd name="connsiteY15" fmla="*/ 942315 h 1592756"/>
                <a:gd name="connsiteX16" fmla="*/ 258355 w 1592756"/>
                <a:gd name="connsiteY16" fmla="*/ 650441 h 1592756"/>
                <a:gd name="connsiteX17" fmla="*/ 79530 w 1592756"/>
                <a:gd name="connsiteY17" fmla="*/ 482348 h 1592756"/>
                <a:gd name="connsiteX18" fmla="*/ 165996 w 1592756"/>
                <a:gd name="connsiteY18" fmla="*/ 332584 h 1592756"/>
                <a:gd name="connsiteX19" fmla="*/ 400981 w 1592756"/>
                <a:gd name="connsiteY19" fmla="*/ 403405 h 1592756"/>
                <a:gd name="connsiteX20" fmla="*/ 653752 w 1592756"/>
                <a:gd name="connsiteY20" fmla="*/ 257468 h 1592756"/>
                <a:gd name="connsiteX21" fmla="*/ 709912 w 1592756"/>
                <a:gd name="connsiteY21" fmla="*/ 18554 h 1592756"/>
                <a:gd name="connsiteX22" fmla="*/ 882844 w 1592756"/>
                <a:gd name="connsiteY22" fmla="*/ 18554 h 1592756"/>
                <a:gd name="connsiteX23" fmla="*/ 939004 w 1592756"/>
                <a:gd name="connsiteY23" fmla="*/ 257468 h 1592756"/>
                <a:gd name="connsiteX24" fmla="*/ 1191775 w 1592756"/>
                <a:gd name="connsiteY24" fmla="*/ 403405 h 159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92756" h="1592756">
                  <a:moveTo>
                    <a:pt x="1025173" y="402893"/>
                  </a:moveTo>
                  <a:lnTo>
                    <a:pt x="1195533" y="297380"/>
                  </a:lnTo>
                  <a:lnTo>
                    <a:pt x="1295376" y="397223"/>
                  </a:lnTo>
                  <a:lnTo>
                    <a:pt x="1189863" y="567584"/>
                  </a:lnTo>
                  <a:cubicBezTo>
                    <a:pt x="1230502" y="637475"/>
                    <a:pt x="1251792" y="716930"/>
                    <a:pt x="1251543" y="797777"/>
                  </a:cubicBezTo>
                  <a:lnTo>
                    <a:pt x="1428100" y="892558"/>
                  </a:lnTo>
                  <a:lnTo>
                    <a:pt x="1391556" y="1028945"/>
                  </a:lnTo>
                  <a:lnTo>
                    <a:pt x="1191263" y="1022749"/>
                  </a:lnTo>
                  <a:cubicBezTo>
                    <a:pt x="1151054" y="1092889"/>
                    <a:pt x="1092889" y="1151054"/>
                    <a:pt x="1022749" y="1191262"/>
                  </a:cubicBezTo>
                  <a:lnTo>
                    <a:pt x="1028945" y="1391556"/>
                  </a:lnTo>
                  <a:lnTo>
                    <a:pt x="892558" y="1428101"/>
                  </a:lnTo>
                  <a:lnTo>
                    <a:pt x="797778" y="1251543"/>
                  </a:lnTo>
                  <a:cubicBezTo>
                    <a:pt x="716930" y="1251791"/>
                    <a:pt x="637475" y="1230502"/>
                    <a:pt x="567583" y="1189863"/>
                  </a:cubicBezTo>
                  <a:lnTo>
                    <a:pt x="397223" y="1295376"/>
                  </a:lnTo>
                  <a:lnTo>
                    <a:pt x="297380" y="1195533"/>
                  </a:lnTo>
                  <a:lnTo>
                    <a:pt x="402893" y="1025172"/>
                  </a:lnTo>
                  <a:cubicBezTo>
                    <a:pt x="362254" y="955281"/>
                    <a:pt x="340964" y="875826"/>
                    <a:pt x="341213" y="794979"/>
                  </a:cubicBezTo>
                  <a:lnTo>
                    <a:pt x="164656" y="700198"/>
                  </a:lnTo>
                  <a:lnTo>
                    <a:pt x="201200" y="563811"/>
                  </a:lnTo>
                  <a:lnTo>
                    <a:pt x="401493" y="570007"/>
                  </a:lnTo>
                  <a:cubicBezTo>
                    <a:pt x="441702" y="499867"/>
                    <a:pt x="499867" y="441702"/>
                    <a:pt x="570007" y="401494"/>
                  </a:cubicBezTo>
                  <a:lnTo>
                    <a:pt x="563811" y="201200"/>
                  </a:lnTo>
                  <a:lnTo>
                    <a:pt x="700198" y="164655"/>
                  </a:lnTo>
                  <a:lnTo>
                    <a:pt x="794978" y="341213"/>
                  </a:lnTo>
                  <a:cubicBezTo>
                    <a:pt x="875826" y="340965"/>
                    <a:pt x="955281" y="362254"/>
                    <a:pt x="1025173" y="402893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831" tIns="544831" rIns="544829" bIns="544829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Re-Read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Observation Focus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Field Notes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dirty="0"/>
            </a:p>
          </p:txBody>
        </p:sp>
        <p:sp>
          <p:nvSpPr>
            <p:cNvPr id="9" name="Circular Arrow 8"/>
            <p:cNvSpPr/>
            <p:nvPr/>
          </p:nvSpPr>
          <p:spPr>
            <a:xfrm>
              <a:off x="4195505" y="2032070"/>
              <a:ext cx="2861056" cy="2861056"/>
            </a:xfrm>
            <a:prstGeom prst="circularArrow">
              <a:avLst>
                <a:gd name="adj1" fmla="val 4687"/>
                <a:gd name="adj2" fmla="val 299029"/>
                <a:gd name="adj3" fmla="val 2513083"/>
                <a:gd name="adj4" fmla="val 15867933"/>
                <a:gd name="adj5" fmla="val 546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Shape 9"/>
            <p:cNvSpPr/>
            <p:nvPr/>
          </p:nvSpPr>
          <p:spPr>
            <a:xfrm>
              <a:off x="2780429" y="1481105"/>
              <a:ext cx="2078736" cy="207873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Circular Arrow 10"/>
            <p:cNvSpPr/>
            <p:nvPr/>
          </p:nvSpPr>
          <p:spPr>
            <a:xfrm>
              <a:off x="3610400" y="370418"/>
              <a:ext cx="2241296" cy="2241296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" name="Hexagon 12">
            <a:extLst>
              <a:ext uri="{FF2B5EF4-FFF2-40B4-BE49-F238E27FC236}">
                <a16:creationId xmlns:a16="http://schemas.microsoft.com/office/drawing/2014/main" id="{6F0C23C6-28F2-52C1-DC00-72064271D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43" y="502528"/>
            <a:ext cx="1223963" cy="624774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US" sz="2000" dirty="0"/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val="2983772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335" y="1017874"/>
            <a:ext cx="2060643" cy="1371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37001" y="909589"/>
            <a:ext cx="2701473" cy="3816429"/>
          </a:xfrm>
          <a:prstGeom prst="rect">
            <a:avLst/>
          </a:prstGeom>
          <a:solidFill>
            <a:schemeClr val="bg1">
              <a:alpha val="47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fontAlgn="base"/>
            <a:endParaRPr lang="en-US" sz="1400" dirty="0">
              <a:solidFill>
                <a:srgbClr val="262626"/>
              </a:solidFill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en-US" sz="1200" b="1" i="1" dirty="0">
              <a:solidFill>
                <a:srgbClr val="262626"/>
              </a:solidFill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en-US" sz="1200" b="1" i="1" dirty="0">
              <a:solidFill>
                <a:srgbClr val="262626"/>
              </a:solidFill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200" b="1" i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 </a:t>
            </a:r>
            <a:r>
              <a:rPr lang="en-US" sz="1200" i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staff member to explore issues arising from the staff member’s definition of the teaching focus/issue to be explored;</a:t>
            </a: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en-US" sz="1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200" b="1" i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en-US" sz="1200" i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staff member reflect critically on those issues;</a:t>
            </a: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endParaRPr lang="en-US" sz="1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200" b="1" i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</a:t>
            </a:r>
            <a:r>
              <a:rPr lang="en-US" sz="1200" i="1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in which the staff members can move forward constructively to further explore and find answers to the questions identified.</a:t>
            </a: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Review of Professional Practice (RPP)</a:t>
            </a:r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23220227"/>
              </p:ext>
            </p:extLst>
          </p:nvPr>
        </p:nvGraphicFramePr>
        <p:xfrm>
          <a:off x="1959848" y="75502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Rectangle 7">
            <a:extLst>
              <a:ext uri="{FF2B5EF4-FFF2-40B4-BE49-F238E27FC236}">
                <a16:creationId xmlns:a16="http://schemas.microsoft.com/office/drawing/2014/main" id="{F8CB49A9-F8B7-4C2E-F2F9-B5B2F58C6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34" y="551048"/>
            <a:ext cx="2184998" cy="624774"/>
          </a:xfrm>
          <a:prstGeom prst="rect">
            <a:avLst/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eaLnBrk="0" hangingPunct="0">
              <a:defRPr/>
            </a:pPr>
            <a:r>
              <a:rPr lang="en-GB" sz="1600" dirty="0"/>
              <a:t>Part 3 </a:t>
            </a:r>
          </a:p>
          <a:p>
            <a:pPr algn="ctr" eaLnBrk="0" hangingPunct="0">
              <a:defRPr/>
            </a:pPr>
            <a:r>
              <a:rPr lang="en-GB" sz="1600" dirty="0"/>
              <a:t>Professional Dialogue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18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634" y="337690"/>
            <a:ext cx="7886700" cy="436034"/>
          </a:xfrm>
        </p:spPr>
        <p:txBody>
          <a:bodyPr/>
          <a:lstStyle/>
          <a:p>
            <a:r>
              <a:rPr lang="en-US" b="0" dirty="0">
                <a:solidFill>
                  <a:schemeClr val="accent5"/>
                </a:solidFill>
              </a:rPr>
              <a:t>Co-Constructing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5835" y="894039"/>
            <a:ext cx="4634754" cy="3660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Which areas are going to be most important for you to focus on?</a:t>
            </a:r>
          </a:p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What are your options? Which option would give you the best result?</a:t>
            </a:r>
          </a:p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Who else might you involve to support you?</a:t>
            </a:r>
          </a:p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What might get in the way of you moving forward? </a:t>
            </a:r>
          </a:p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How will you address that (barrier)?</a:t>
            </a:r>
          </a:p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What will you do first (to address an area for improvement)?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75" y="1281953"/>
            <a:ext cx="3731025" cy="276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Next Steps</a:t>
            </a:r>
            <a:br>
              <a:rPr lang="en-US" b="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en-GB" dirty="0">
              <a:hlinkClick r:id="rId2"/>
            </a:endParaRPr>
          </a:p>
          <a:p>
            <a:pPr marL="0" indent="0" fontAlgn="base">
              <a:buNone/>
            </a:pPr>
            <a:r>
              <a:rPr lang="en-GB" dirty="0">
                <a:hlinkClick r:id="rId2"/>
              </a:rPr>
              <a:t>Teaching Observation Scheme: Information, Forms and Resources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If you have any questions, or would like further support, please get in touch:</a:t>
            </a:r>
          </a:p>
          <a:p>
            <a:pPr marL="0" indent="0">
              <a:buNone/>
            </a:pPr>
            <a:r>
              <a:rPr lang="en-GB" sz="1400" dirty="0">
                <a:solidFill>
                  <a:schemeClr val="accent5"/>
                </a:solidFill>
              </a:rPr>
              <a:t>Susan Bray: ac0104@coventry.ac.uk</a:t>
            </a:r>
          </a:p>
          <a:p>
            <a:pPr marL="0" indent="0">
              <a:buNone/>
            </a:pPr>
            <a:r>
              <a:rPr lang="en-GB" sz="1400" dirty="0">
                <a:solidFill>
                  <a:schemeClr val="accent5"/>
                </a:solidFill>
              </a:rPr>
              <a:t>Tamar MacLellan: ad5070@coventry.ac.uk</a:t>
            </a:r>
          </a:p>
        </p:txBody>
      </p:sp>
    </p:spTree>
    <p:extLst>
      <p:ext uri="{BB962C8B-B14F-4D97-AF65-F5344CB8AC3E}">
        <p14:creationId xmlns:p14="http://schemas.microsoft.com/office/powerpoint/2010/main" val="1595349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A69692190DEB46AE09E6B160629FED" ma:contentTypeVersion="19" ma:contentTypeDescription="Create a new document." ma:contentTypeScope="" ma:versionID="12149fe9dd9abc7c152a5ae981db348b">
  <xsd:schema xmlns:xsd="http://www.w3.org/2001/XMLSchema" xmlns:xs="http://www.w3.org/2001/XMLSchema" xmlns:p="http://schemas.microsoft.com/office/2006/metadata/properties" xmlns:ns1="http://schemas.microsoft.com/sharepoint/v3" xmlns:ns3="2bec0659-9fcc-4b86-bbcd-bd440343f4e6" xmlns:ns4="ffd8e430-940f-4412-b6ac-288319775b59" targetNamespace="http://schemas.microsoft.com/office/2006/metadata/properties" ma:root="true" ma:fieldsID="c0e3672711252067b95043eb98bfeaab" ns1:_="" ns3:_="" ns4:_="">
    <xsd:import namespace="http://schemas.microsoft.com/sharepoint/v3"/>
    <xsd:import namespace="2bec0659-9fcc-4b86-bbcd-bd440343f4e6"/>
    <xsd:import namespace="ffd8e430-940f-4412-b6ac-288319775b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c0659-9fcc-4b86-bbcd-bd440343f4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d8e430-940f-4412-b6ac-288319775b5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2bec0659-9fcc-4b86-bbcd-bd440343f4e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60D8CD-CDEC-4955-BAF1-0AE5570707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bec0659-9fcc-4b86-bbcd-bd440343f4e6"/>
    <ds:schemaRef ds:uri="ffd8e430-940f-4412-b6ac-288319775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E842DC-3503-4CF7-B471-4C0193FE82C3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bec0659-9fcc-4b86-bbcd-bd440343f4e6"/>
    <ds:schemaRef ds:uri="http://purl.org/dc/terms/"/>
    <ds:schemaRef ds:uri="ffd8e430-940f-4412-b6ac-288319775b59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62C4351-F6CB-47B8-A919-3B862909DA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1030</Words>
  <Application>Microsoft Office PowerPoint</Application>
  <PresentationFormat>On-screen Show (16:9)</PresentationFormat>
  <Paragraphs>178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Wingdings</vt:lpstr>
      <vt:lpstr>Office Theme</vt:lpstr>
      <vt:lpstr>1_Office Theme</vt:lpstr>
      <vt:lpstr>PowerPoint Presentation</vt:lpstr>
      <vt:lpstr>Teaching Observation Scheme ​ </vt:lpstr>
      <vt:lpstr>Teaching Observation Scheme ​  </vt:lpstr>
      <vt:lpstr>Teacher Observers</vt:lpstr>
      <vt:lpstr>PowerPoint Presentation</vt:lpstr>
      <vt:lpstr>Activity</vt:lpstr>
      <vt:lpstr>What gets in the way?</vt:lpstr>
      <vt:lpstr>What could prevent your feedback from being  received?</vt:lpstr>
      <vt:lpstr>How can a coaching approach support the teaching  observation scheme? </vt:lpstr>
      <vt:lpstr>What is coaching?  ​ </vt:lpstr>
      <vt:lpstr> </vt:lpstr>
      <vt:lpstr>PowerPoint Presentation</vt:lpstr>
      <vt:lpstr>PowerPoint Presentation</vt:lpstr>
      <vt:lpstr>PowerPoint Presentation</vt:lpstr>
      <vt:lpstr>PowerPoint Presentation</vt:lpstr>
      <vt:lpstr>Co-Constructing Actions</vt:lpstr>
      <vt:lpstr>Next Steps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Hearne</dc:creator>
  <cp:lastModifiedBy>Susan Bray</cp:lastModifiedBy>
  <cp:revision>35</cp:revision>
  <cp:lastPrinted>2020-05-18T13:15:12Z</cp:lastPrinted>
  <dcterms:created xsi:type="dcterms:W3CDTF">2016-12-06T13:06:50Z</dcterms:created>
  <dcterms:modified xsi:type="dcterms:W3CDTF">2024-10-22T08:09:01Z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0x010100B4A69692190DEB46AE09E6B160629FED</vt:lpwstr>
  </property>
</Properties>
</file>