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0115C6-04CF-4438-8AC5-2C5CF62026CE}" v="34" dt="2024-06-13T11:58:54.8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4" autoAdjust="0"/>
    <p:restoredTop sz="94660"/>
  </p:normalViewPr>
  <p:slideViewPr>
    <p:cSldViewPr snapToGrid="0">
      <p:cViewPr varScale="1">
        <p:scale>
          <a:sx n="140" d="100"/>
          <a:sy n="140" d="100"/>
        </p:scale>
        <p:origin x="588"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5E3D88-BC95-4DEB-A0F1-C43454899C41}" type="datetimeFigureOut">
              <a:rPr lang="en-GB" smtClean="0"/>
              <a:t>17/06/2024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3F5054-B582-4A75-B004-94151E26377B}" type="slidenum">
              <a:rPr lang="en-GB" smtClean="0"/>
              <a:t>‹#›</a:t>
            </a:fld>
            <a:endParaRPr lang="en-GB"/>
          </a:p>
        </p:txBody>
      </p:sp>
    </p:spTree>
    <p:extLst>
      <p:ext uri="{BB962C8B-B14F-4D97-AF65-F5344CB8AC3E}">
        <p14:creationId xmlns:p14="http://schemas.microsoft.com/office/powerpoint/2010/main" val="1138105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3F5054-B582-4A75-B004-94151E26377B}" type="slidenum">
              <a:rPr lang="en-GB" smtClean="0"/>
              <a:t>6</a:t>
            </a:fld>
            <a:endParaRPr lang="en-GB"/>
          </a:p>
        </p:txBody>
      </p:sp>
    </p:spTree>
    <p:extLst>
      <p:ext uri="{BB962C8B-B14F-4D97-AF65-F5344CB8AC3E}">
        <p14:creationId xmlns:p14="http://schemas.microsoft.com/office/powerpoint/2010/main" val="1024857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6/17/2024</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426001482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770269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3157654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95195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653355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862472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8378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1605366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2508815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871529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6/17/2024</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292001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6/17/2024</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92032444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CD6790-992E-CAD5-C71F-5F360D4E3036}"/>
              </a:ext>
            </a:extLst>
          </p:cNvPr>
          <p:cNvSpPr>
            <a:spLocks noGrp="1"/>
          </p:cNvSpPr>
          <p:nvPr>
            <p:ph type="ctrTitle"/>
          </p:nvPr>
        </p:nvSpPr>
        <p:spPr>
          <a:xfrm>
            <a:off x="1078991" y="893935"/>
            <a:ext cx="5364937" cy="3339390"/>
          </a:xfrm>
        </p:spPr>
        <p:txBody>
          <a:bodyPr anchor="ctr">
            <a:normAutofit fontScale="90000"/>
          </a:bodyPr>
          <a:lstStyle/>
          <a:p>
            <a:r>
              <a:rPr lang="en-US" sz="6000" dirty="0"/>
              <a:t>Leveraging AI to redevelop teaching content for new audiences.</a:t>
            </a:r>
            <a:endParaRPr lang="en-GB" sz="6000" dirty="0"/>
          </a:p>
        </p:txBody>
      </p:sp>
      <p:sp>
        <p:nvSpPr>
          <p:cNvPr id="3" name="Subtitle 2">
            <a:extLst>
              <a:ext uri="{FF2B5EF4-FFF2-40B4-BE49-F238E27FC236}">
                <a16:creationId xmlns:a16="http://schemas.microsoft.com/office/drawing/2014/main" id="{9CCDB72C-36E8-FF4E-A796-346AF826B8B3}"/>
              </a:ext>
            </a:extLst>
          </p:cNvPr>
          <p:cNvSpPr>
            <a:spLocks noGrp="1"/>
          </p:cNvSpPr>
          <p:nvPr>
            <p:ph type="subTitle" idx="1"/>
          </p:nvPr>
        </p:nvSpPr>
        <p:spPr>
          <a:xfrm>
            <a:off x="1078992" y="4876803"/>
            <a:ext cx="5364936" cy="909848"/>
          </a:xfrm>
        </p:spPr>
        <p:txBody>
          <a:bodyPr anchor="t">
            <a:normAutofit/>
          </a:bodyPr>
          <a:lstStyle/>
          <a:p>
            <a:r>
              <a:rPr lang="en-US" dirty="0"/>
              <a:t>Making better use of the </a:t>
            </a:r>
            <a:r>
              <a:rPr lang="en-US" dirty="0" err="1"/>
              <a:t>CUOnline</a:t>
            </a:r>
            <a:r>
              <a:rPr lang="en-US" dirty="0"/>
              <a:t> archive</a:t>
            </a:r>
            <a:endParaRPr lang="en-GB" dirty="0"/>
          </a:p>
        </p:txBody>
      </p:sp>
      <p:cxnSp>
        <p:nvCxnSpPr>
          <p:cNvPr id="11" name="Straight Connector 10">
            <a:extLst>
              <a:ext uri="{FF2B5EF4-FFF2-40B4-BE49-F238E27FC236}">
                <a16:creationId xmlns:a16="http://schemas.microsoft.com/office/drawing/2014/main" id="{E3B95BE3-D5B2-4F38-9A01-17866C9FBA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40408" y="4555071"/>
            <a:ext cx="53035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bstract smoke background">
            <a:extLst>
              <a:ext uri="{FF2B5EF4-FFF2-40B4-BE49-F238E27FC236}">
                <a16:creationId xmlns:a16="http://schemas.microsoft.com/office/drawing/2014/main" id="{48375CA6-AE73-C625-076B-E922AB89009C}"/>
              </a:ext>
            </a:extLst>
          </p:cNvPr>
          <p:cNvPicPr>
            <a:picLocks noChangeAspect="1"/>
          </p:cNvPicPr>
          <p:nvPr/>
        </p:nvPicPr>
        <p:blipFill rotWithShape="1">
          <a:blip r:embed="rId2"/>
          <a:srcRect l="21294" r="28137"/>
          <a:stretch/>
        </p:blipFill>
        <p:spPr>
          <a:xfrm>
            <a:off x="6976934" y="10"/>
            <a:ext cx="5215066" cy="6857990"/>
          </a:xfrm>
          <a:custGeom>
            <a:avLst/>
            <a:gdLst/>
            <a:ahLst/>
            <a:cxnLst/>
            <a:rect l="l" t="t" r="r" b="b"/>
            <a:pathLst>
              <a:path w="5215066" h="6858000">
                <a:moveTo>
                  <a:pt x="2017353" y="0"/>
                </a:moveTo>
                <a:lnTo>
                  <a:pt x="5215066" y="0"/>
                </a:lnTo>
                <a:lnTo>
                  <a:pt x="5215066" y="6858000"/>
                </a:lnTo>
                <a:lnTo>
                  <a:pt x="1292431" y="6858000"/>
                </a:lnTo>
                <a:lnTo>
                  <a:pt x="1012702" y="6549681"/>
                </a:lnTo>
                <a:cubicBezTo>
                  <a:pt x="380046" y="5781733"/>
                  <a:pt x="0" y="4797206"/>
                  <a:pt x="0" y="3723759"/>
                </a:cubicBezTo>
                <a:cubicBezTo>
                  <a:pt x="0" y="2190263"/>
                  <a:pt x="775604" y="838237"/>
                  <a:pt x="1955279" y="39865"/>
                </a:cubicBezTo>
                <a:close/>
              </a:path>
            </a:pathLst>
          </a:custGeom>
        </p:spPr>
      </p:pic>
      <p:sp>
        <p:nvSpPr>
          <p:cNvPr id="13"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1093896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CF1AAE4-D0BC-430F-A613-7BBAAECA0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2859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7CF2A0-C2C6-5712-6FC0-EAA15DBEE176}"/>
              </a:ext>
            </a:extLst>
          </p:cNvPr>
          <p:cNvSpPr>
            <a:spLocks noGrp="1"/>
          </p:cNvSpPr>
          <p:nvPr>
            <p:ph type="title"/>
          </p:nvPr>
        </p:nvSpPr>
        <p:spPr>
          <a:xfrm>
            <a:off x="758952" y="379475"/>
            <a:ext cx="10671048" cy="1554480"/>
          </a:xfrm>
        </p:spPr>
        <p:txBody>
          <a:bodyPr anchor="ctr">
            <a:normAutofit/>
          </a:bodyPr>
          <a:lstStyle/>
          <a:p>
            <a:r>
              <a:rPr lang="en-US" dirty="0">
                <a:solidFill>
                  <a:schemeClr val="bg1"/>
                </a:solidFill>
              </a:rPr>
              <a:t>The Challenge</a:t>
            </a:r>
            <a:endParaRPr lang="en-GB" dirty="0">
              <a:solidFill>
                <a:schemeClr val="bg1"/>
              </a:solidFill>
            </a:endParaRPr>
          </a:p>
        </p:txBody>
      </p:sp>
      <p:sp>
        <p:nvSpPr>
          <p:cNvPr id="25" name="Content Placeholder 2">
            <a:extLst>
              <a:ext uri="{FF2B5EF4-FFF2-40B4-BE49-F238E27FC236}">
                <a16:creationId xmlns:a16="http://schemas.microsoft.com/office/drawing/2014/main" id="{CB1220BD-D972-B187-7889-A559DB78A1D2}"/>
              </a:ext>
            </a:extLst>
          </p:cNvPr>
          <p:cNvSpPr>
            <a:spLocks noGrp="1"/>
          </p:cNvSpPr>
          <p:nvPr>
            <p:ph idx="1"/>
          </p:nvPr>
        </p:nvSpPr>
        <p:spPr>
          <a:xfrm>
            <a:off x="758824" y="2607732"/>
            <a:ext cx="8412480" cy="3174357"/>
          </a:xfrm>
        </p:spPr>
        <p:txBody>
          <a:bodyPr>
            <a:normAutofit/>
          </a:bodyPr>
          <a:lstStyle/>
          <a:p>
            <a:r>
              <a:rPr lang="en-US" dirty="0"/>
              <a:t>The Phoenix plus online program required resources to support students in developing a variety of soft skills</a:t>
            </a:r>
            <a:endParaRPr lang="en-GB" dirty="0"/>
          </a:p>
        </p:txBody>
      </p:sp>
      <p:sp>
        <p:nvSpPr>
          <p:cNvPr id="26"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866851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F1AAE4-D0BC-430F-A613-7BBAAECA0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2859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551FB0-DBFD-6F61-CDCB-40188E1FF38E}"/>
              </a:ext>
            </a:extLst>
          </p:cNvPr>
          <p:cNvSpPr>
            <a:spLocks noGrp="1"/>
          </p:cNvSpPr>
          <p:nvPr>
            <p:ph type="title"/>
          </p:nvPr>
        </p:nvSpPr>
        <p:spPr>
          <a:xfrm>
            <a:off x="758952" y="379475"/>
            <a:ext cx="10671048" cy="1554480"/>
          </a:xfrm>
        </p:spPr>
        <p:txBody>
          <a:bodyPr anchor="ctr">
            <a:normAutofit/>
          </a:bodyPr>
          <a:lstStyle/>
          <a:p>
            <a:r>
              <a:rPr lang="en-US" dirty="0">
                <a:solidFill>
                  <a:schemeClr val="bg1"/>
                </a:solidFill>
              </a:rPr>
              <a:t>The initial fix</a:t>
            </a:r>
            <a:endParaRPr lang="en-GB" dirty="0">
              <a:solidFill>
                <a:schemeClr val="bg1"/>
              </a:solidFill>
            </a:endParaRPr>
          </a:p>
        </p:txBody>
      </p:sp>
      <p:sp>
        <p:nvSpPr>
          <p:cNvPr id="3" name="Content Placeholder 2">
            <a:extLst>
              <a:ext uri="{FF2B5EF4-FFF2-40B4-BE49-F238E27FC236}">
                <a16:creationId xmlns:a16="http://schemas.microsoft.com/office/drawing/2014/main" id="{AB5D3350-971A-A222-9F6C-93B7375C8A42}"/>
              </a:ext>
            </a:extLst>
          </p:cNvPr>
          <p:cNvSpPr>
            <a:spLocks noGrp="1"/>
          </p:cNvSpPr>
          <p:nvPr>
            <p:ph idx="1"/>
          </p:nvPr>
        </p:nvSpPr>
        <p:spPr>
          <a:xfrm>
            <a:off x="758824" y="2607732"/>
            <a:ext cx="8412480" cy="3174357"/>
          </a:xfrm>
        </p:spPr>
        <p:txBody>
          <a:bodyPr>
            <a:normAutofit/>
          </a:bodyPr>
          <a:lstStyle/>
          <a:p>
            <a:r>
              <a:rPr lang="en-US" dirty="0"/>
              <a:t>Share a small subset of resources from the archive</a:t>
            </a:r>
          </a:p>
          <a:p>
            <a:r>
              <a:rPr lang="en-US" dirty="0"/>
              <a:t>Copy into the new platform</a:t>
            </a:r>
          </a:p>
          <a:p>
            <a:r>
              <a:rPr lang="en-US" dirty="0"/>
              <a:t>Transcribe some passages into AI generated video</a:t>
            </a:r>
          </a:p>
          <a:p>
            <a:r>
              <a:rPr lang="en-US" dirty="0"/>
              <a:t>Add activities linked to the previous context </a:t>
            </a:r>
          </a:p>
          <a:p>
            <a:endParaRPr lang="en-GB" dirty="0"/>
          </a:p>
        </p:txBody>
      </p:sp>
      <p:sp>
        <p:nvSpPr>
          <p:cNvPr id="12"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095861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F1AAE4-D0BC-430F-A613-7BBAAECA0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2859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B63127-CF9E-75E5-76A0-74C71667A402}"/>
              </a:ext>
            </a:extLst>
          </p:cNvPr>
          <p:cNvSpPr>
            <a:spLocks noGrp="1"/>
          </p:cNvSpPr>
          <p:nvPr>
            <p:ph type="title"/>
          </p:nvPr>
        </p:nvSpPr>
        <p:spPr>
          <a:xfrm>
            <a:off x="758952" y="379475"/>
            <a:ext cx="10671048" cy="1554480"/>
          </a:xfrm>
        </p:spPr>
        <p:txBody>
          <a:bodyPr anchor="ctr">
            <a:normAutofit/>
          </a:bodyPr>
          <a:lstStyle/>
          <a:p>
            <a:r>
              <a:rPr lang="en-US" dirty="0">
                <a:solidFill>
                  <a:schemeClr val="bg1"/>
                </a:solidFill>
              </a:rPr>
              <a:t>The result</a:t>
            </a:r>
            <a:endParaRPr lang="en-GB" dirty="0">
              <a:solidFill>
                <a:schemeClr val="bg1"/>
              </a:solidFill>
            </a:endParaRPr>
          </a:p>
        </p:txBody>
      </p:sp>
      <p:sp>
        <p:nvSpPr>
          <p:cNvPr id="12"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5" name="TextBox 4">
            <a:extLst>
              <a:ext uri="{FF2B5EF4-FFF2-40B4-BE49-F238E27FC236}">
                <a16:creationId xmlns:a16="http://schemas.microsoft.com/office/drawing/2014/main" id="{4DA09F35-3346-FCCD-1E76-638B4DD9B46B}"/>
              </a:ext>
            </a:extLst>
          </p:cNvPr>
          <p:cNvSpPr txBox="1"/>
          <p:nvPr/>
        </p:nvSpPr>
        <p:spPr>
          <a:xfrm>
            <a:off x="7447175" y="3129699"/>
            <a:ext cx="1987404" cy="2053832"/>
          </a:xfrm>
          <a:prstGeom prst="rect">
            <a:avLst/>
          </a:prstGeom>
          <a:noFill/>
        </p:spPr>
        <p:txBody>
          <a:bodyPr wrap="none" rtlCol="0">
            <a:spAutoFit/>
          </a:bodyPr>
          <a:lstStyle/>
          <a:p>
            <a:pPr marL="285750" indent="-285750">
              <a:lnSpc>
                <a:spcPct val="250000"/>
              </a:lnSpc>
              <a:buFont typeface="Arial" panose="020B0604020202020204" pitchFamily="34" charset="0"/>
              <a:buChar char="•"/>
            </a:pPr>
            <a:r>
              <a:rPr lang="en-US" dirty="0"/>
              <a:t>Unengaging</a:t>
            </a:r>
          </a:p>
          <a:p>
            <a:pPr marL="285750" indent="-285750">
              <a:lnSpc>
                <a:spcPct val="250000"/>
              </a:lnSpc>
              <a:buFont typeface="Arial" panose="020B0604020202020204" pitchFamily="34" charset="0"/>
              <a:buChar char="•"/>
            </a:pPr>
            <a:r>
              <a:rPr lang="en-US" dirty="0"/>
              <a:t>Out of context</a:t>
            </a:r>
          </a:p>
          <a:p>
            <a:pPr marL="285750" indent="-285750">
              <a:lnSpc>
                <a:spcPct val="250000"/>
              </a:lnSpc>
              <a:buFont typeface="Arial" panose="020B0604020202020204" pitchFamily="34" charset="0"/>
              <a:buChar char="•"/>
            </a:pPr>
            <a:r>
              <a:rPr lang="en-US" dirty="0"/>
              <a:t>Too academic</a:t>
            </a:r>
            <a:endParaRPr lang="en-GB" dirty="0"/>
          </a:p>
        </p:txBody>
      </p:sp>
      <p:pic>
        <p:nvPicPr>
          <p:cNvPr id="7" name="ResilienceThesecrettosuccess2Whatisresilience">
            <a:hlinkClick r:id="" action="ppaction://media"/>
            <a:extLst>
              <a:ext uri="{FF2B5EF4-FFF2-40B4-BE49-F238E27FC236}">
                <a16:creationId xmlns:a16="http://schemas.microsoft.com/office/drawing/2014/main" id="{EC1C2EC8-652B-3183-EF39-DAC33EDF60D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01234" y="2815431"/>
            <a:ext cx="6245225" cy="3513137"/>
          </a:xfrm>
        </p:spPr>
      </p:pic>
    </p:spTree>
    <p:extLst>
      <p:ext uri="{BB962C8B-B14F-4D97-AF65-F5344CB8AC3E}">
        <p14:creationId xmlns:p14="http://schemas.microsoft.com/office/powerpoint/2010/main" val="55252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867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7"/>
                </p:tgtEl>
              </p:cMediaNode>
            </p:video>
            <p:seq concurrent="1" nextAc="seek">
              <p:cTn id="12" restart="whenNotActive" fill="hold" evtFilter="cancelBubble" nodeType="interactiveSeq">
                <p:stCondLst>
                  <p:cond evt="onClick" delay="0">
                    <p:tgtEl>
                      <p:spTgt spid="7"/>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7"/>
                                        </p:tgtEl>
                                      </p:cBhvr>
                                    </p:cmd>
                                  </p:childTnLst>
                                </p:cTn>
                              </p:par>
                            </p:childTnLst>
                          </p:cTn>
                        </p:par>
                      </p:childTnLst>
                    </p:cTn>
                  </p:par>
                </p:childTnLst>
              </p:cTn>
              <p:nextCondLst>
                <p:cond evt="onClick" delay="0">
                  <p:tgtEl>
                    <p:spTgt spid="7"/>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17"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9" name="Straight Connector 18">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E2D271B9-9BA2-4AF0-AE69-43E7D26B5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shot of a computer&#10;&#10;Description automatically generated">
            <a:extLst>
              <a:ext uri="{FF2B5EF4-FFF2-40B4-BE49-F238E27FC236}">
                <a16:creationId xmlns:a16="http://schemas.microsoft.com/office/drawing/2014/main" id="{9AFD7062-C717-A296-6C60-39D10AFD1DF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4148" y="275867"/>
            <a:ext cx="11355496" cy="5649359"/>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8C711C4D-0820-E822-988C-D678ACA000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6445" y="2522615"/>
            <a:ext cx="4574105" cy="4059518"/>
          </a:xfrm>
          <a:prstGeom prst="rect">
            <a:avLst/>
          </a:prstGeom>
        </p:spPr>
      </p:pic>
      <p:sp>
        <p:nvSpPr>
          <p:cNvPr id="23" name="Freeform 6">
            <a:extLst>
              <a:ext uri="{FF2B5EF4-FFF2-40B4-BE49-F238E27FC236}">
                <a16:creationId xmlns:a16="http://schemas.microsoft.com/office/drawing/2014/main" id="{4C81B9CA-1414-4F8E-878C-2D9B6603CA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1">
            <a:extLst>
              <a:ext uri="{FF2B5EF4-FFF2-40B4-BE49-F238E27FC236}">
                <a16:creationId xmlns:a16="http://schemas.microsoft.com/office/drawing/2014/main" id="{EE6FED51-F0F5-96CE-63DA-926C639E728C}"/>
              </a:ext>
            </a:extLst>
          </p:cNvPr>
          <p:cNvSpPr>
            <a:spLocks noGrp="1"/>
          </p:cNvSpPr>
          <p:nvPr>
            <p:ph type="title"/>
          </p:nvPr>
        </p:nvSpPr>
        <p:spPr>
          <a:xfrm>
            <a:off x="324931" y="3632008"/>
            <a:ext cx="4432222" cy="1346485"/>
          </a:xfrm>
        </p:spPr>
        <p:txBody>
          <a:bodyPr vert="horz" lIns="91440" tIns="45720" rIns="91440" bIns="45720" rtlCol="0" anchor="t">
            <a:normAutofit fontScale="90000"/>
          </a:bodyPr>
          <a:lstStyle/>
          <a:p>
            <a:r>
              <a:rPr lang="en-US" sz="7200" i="1" kern="1200" spc="100" baseline="0" dirty="0">
                <a:solidFill>
                  <a:schemeClr val="tx1">
                    <a:lumMod val="85000"/>
                    <a:lumOff val="15000"/>
                  </a:schemeClr>
                </a:solidFill>
                <a:latin typeface="+mj-lt"/>
                <a:ea typeface="+mj-ea"/>
                <a:cs typeface="+mj-cs"/>
              </a:rPr>
              <a:t>A Second Treatment</a:t>
            </a:r>
          </a:p>
        </p:txBody>
      </p:sp>
    </p:spTree>
    <p:extLst>
      <p:ext uri="{BB962C8B-B14F-4D97-AF65-F5344CB8AC3E}">
        <p14:creationId xmlns:p14="http://schemas.microsoft.com/office/powerpoint/2010/main" val="2578274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F1AAE4-D0BC-430F-A613-7BBAAECA0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2859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F24EED-624C-C799-CA4E-AAAF3FEE9D51}"/>
              </a:ext>
            </a:extLst>
          </p:cNvPr>
          <p:cNvSpPr>
            <a:spLocks noGrp="1"/>
          </p:cNvSpPr>
          <p:nvPr>
            <p:ph type="title"/>
          </p:nvPr>
        </p:nvSpPr>
        <p:spPr>
          <a:xfrm>
            <a:off x="758952" y="379475"/>
            <a:ext cx="10671048" cy="1554480"/>
          </a:xfrm>
        </p:spPr>
        <p:txBody>
          <a:bodyPr anchor="ctr">
            <a:normAutofit/>
          </a:bodyPr>
          <a:lstStyle/>
          <a:p>
            <a:r>
              <a:rPr lang="en-US" dirty="0">
                <a:solidFill>
                  <a:schemeClr val="bg1"/>
                </a:solidFill>
              </a:rPr>
              <a:t>The (usual) Problem</a:t>
            </a:r>
            <a:endParaRPr lang="en-GB" dirty="0">
              <a:solidFill>
                <a:schemeClr val="bg1"/>
              </a:solidFill>
            </a:endParaRPr>
          </a:p>
        </p:txBody>
      </p:sp>
      <p:sp>
        <p:nvSpPr>
          <p:cNvPr id="3" name="Content Placeholder 2">
            <a:extLst>
              <a:ext uri="{FF2B5EF4-FFF2-40B4-BE49-F238E27FC236}">
                <a16:creationId xmlns:a16="http://schemas.microsoft.com/office/drawing/2014/main" id="{917B56CC-8316-B991-BED8-428D69C6516A}"/>
              </a:ext>
            </a:extLst>
          </p:cNvPr>
          <p:cNvSpPr>
            <a:spLocks noGrp="1"/>
          </p:cNvSpPr>
          <p:nvPr>
            <p:ph idx="1"/>
          </p:nvPr>
        </p:nvSpPr>
        <p:spPr>
          <a:xfrm>
            <a:off x="758824" y="2607732"/>
            <a:ext cx="8412480" cy="3174357"/>
          </a:xfrm>
        </p:spPr>
        <p:txBody>
          <a:bodyPr>
            <a:normAutofit/>
          </a:bodyPr>
          <a:lstStyle/>
          <a:p>
            <a:r>
              <a:rPr lang="en-US" dirty="0"/>
              <a:t>Very limited resource to make new content</a:t>
            </a:r>
          </a:p>
          <a:p>
            <a:r>
              <a:rPr lang="en-US" dirty="0"/>
              <a:t>Tight timelines to deliver in </a:t>
            </a:r>
            <a:endParaRPr lang="en-GB" dirty="0"/>
          </a:p>
        </p:txBody>
      </p:sp>
      <p:sp>
        <p:nvSpPr>
          <p:cNvPr id="12"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1865171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9" name="Straight Connector 18">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7AF9319C-2D9B-4868-AEAE-37298EA0F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15066" cy="6858000"/>
          </a:xfrm>
          <a:custGeom>
            <a:avLst/>
            <a:gdLst>
              <a:gd name="connsiteX0" fmla="*/ 0 w 5215066"/>
              <a:gd name="connsiteY0" fmla="*/ 0 h 6858000"/>
              <a:gd name="connsiteX1" fmla="*/ 3197713 w 5215066"/>
              <a:gd name="connsiteY1" fmla="*/ 0 h 6858000"/>
              <a:gd name="connsiteX2" fmla="*/ 3259787 w 5215066"/>
              <a:gd name="connsiteY2" fmla="*/ 39865 h 6858000"/>
              <a:gd name="connsiteX3" fmla="*/ 5215066 w 5215066"/>
              <a:gd name="connsiteY3" fmla="*/ 3723759 h 6858000"/>
              <a:gd name="connsiteX4" fmla="*/ 4202364 w 5215066"/>
              <a:gd name="connsiteY4" fmla="*/ 6549681 h 6858000"/>
              <a:gd name="connsiteX5" fmla="*/ 3922635 w 5215066"/>
              <a:gd name="connsiteY5" fmla="*/ 6858000 h 6858000"/>
              <a:gd name="connsiteX6" fmla="*/ 0 w 521506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15066" h="6858000">
                <a:moveTo>
                  <a:pt x="0" y="0"/>
                </a:moveTo>
                <a:lnTo>
                  <a:pt x="3197713" y="0"/>
                </a:lnTo>
                <a:lnTo>
                  <a:pt x="3259787" y="39865"/>
                </a:lnTo>
                <a:cubicBezTo>
                  <a:pt x="4439462" y="838237"/>
                  <a:pt x="5215066" y="2190263"/>
                  <a:pt x="5215066" y="3723759"/>
                </a:cubicBezTo>
                <a:cubicBezTo>
                  <a:pt x="5215066" y="4797206"/>
                  <a:pt x="4835020" y="5781733"/>
                  <a:pt x="4202364" y="6549681"/>
                </a:cubicBezTo>
                <a:lnTo>
                  <a:pt x="3922635" y="6858000"/>
                </a:lnTo>
                <a:lnTo>
                  <a:pt x="0" y="685800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F9A4D91-669D-A955-01F0-FF29F7E223BF}"/>
              </a:ext>
            </a:extLst>
          </p:cNvPr>
          <p:cNvSpPr>
            <a:spLocks noGrp="1"/>
          </p:cNvSpPr>
          <p:nvPr>
            <p:ph type="title"/>
          </p:nvPr>
        </p:nvSpPr>
        <p:spPr>
          <a:xfrm>
            <a:off x="758952" y="1128811"/>
            <a:ext cx="3447288" cy="3342290"/>
          </a:xfrm>
        </p:spPr>
        <p:txBody>
          <a:bodyPr vert="horz" lIns="91440" tIns="45720" rIns="91440" bIns="45720" rtlCol="0" anchor="b">
            <a:normAutofit/>
          </a:bodyPr>
          <a:lstStyle/>
          <a:p>
            <a:r>
              <a:rPr lang="en-US" sz="5400" i="1" kern="1200" spc="100" baseline="0">
                <a:solidFill>
                  <a:schemeClr val="bg1"/>
                </a:solidFill>
                <a:latin typeface="+mj-lt"/>
                <a:ea typeface="+mj-ea"/>
                <a:cs typeface="+mj-cs"/>
              </a:rPr>
              <a:t>The solution</a:t>
            </a:r>
          </a:p>
        </p:txBody>
      </p:sp>
      <p:pic>
        <p:nvPicPr>
          <p:cNvPr id="5" name="Content Placeholder 4" descr="A robot with wings and halo above a crowd of people&#10;&#10;Description automatically generated">
            <a:extLst>
              <a:ext uri="{FF2B5EF4-FFF2-40B4-BE49-F238E27FC236}">
                <a16:creationId xmlns:a16="http://schemas.microsoft.com/office/drawing/2014/main" id="{4C89FB64-CCD6-2940-9F0F-B6274CC495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7779" y="1128811"/>
            <a:ext cx="4657841" cy="4657841"/>
          </a:xfrm>
          <a:prstGeom prst="rect">
            <a:avLst/>
          </a:prstGeom>
        </p:spPr>
      </p:pic>
      <p:sp>
        <p:nvSpPr>
          <p:cNvPr id="25"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3876159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F1AAE4-D0BC-430F-A613-7BBAAECA0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2859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D95E83-42FC-02DB-5437-E1EE520F606C}"/>
              </a:ext>
            </a:extLst>
          </p:cNvPr>
          <p:cNvSpPr>
            <a:spLocks noGrp="1"/>
          </p:cNvSpPr>
          <p:nvPr>
            <p:ph type="title"/>
          </p:nvPr>
        </p:nvSpPr>
        <p:spPr>
          <a:xfrm>
            <a:off x="758952" y="379475"/>
            <a:ext cx="10671048" cy="1554480"/>
          </a:xfrm>
        </p:spPr>
        <p:txBody>
          <a:bodyPr anchor="ctr">
            <a:normAutofit/>
          </a:bodyPr>
          <a:lstStyle/>
          <a:p>
            <a:r>
              <a:rPr lang="en-US" dirty="0">
                <a:solidFill>
                  <a:schemeClr val="bg1"/>
                </a:solidFill>
              </a:rPr>
              <a:t>The process</a:t>
            </a:r>
            <a:endParaRPr lang="en-GB" dirty="0">
              <a:solidFill>
                <a:schemeClr val="bg1"/>
              </a:solidFill>
            </a:endParaRPr>
          </a:p>
        </p:txBody>
      </p:sp>
      <p:sp>
        <p:nvSpPr>
          <p:cNvPr id="12"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grpSp>
        <p:nvGrpSpPr>
          <p:cNvPr id="17" name="Group 16">
            <a:extLst>
              <a:ext uri="{FF2B5EF4-FFF2-40B4-BE49-F238E27FC236}">
                <a16:creationId xmlns:a16="http://schemas.microsoft.com/office/drawing/2014/main" id="{1E0D25F6-6284-B262-3866-418003DD6EF2}"/>
              </a:ext>
            </a:extLst>
          </p:cNvPr>
          <p:cNvGrpSpPr/>
          <p:nvPr/>
        </p:nvGrpSpPr>
        <p:grpSpPr>
          <a:xfrm>
            <a:off x="247135" y="2625810"/>
            <a:ext cx="11726562" cy="3725563"/>
            <a:chOff x="156525" y="2753354"/>
            <a:chExt cx="12480303" cy="3493589"/>
          </a:xfrm>
        </p:grpSpPr>
        <p:sp>
          <p:nvSpPr>
            <p:cNvPr id="4" name="Rectangle: Rounded Corners 3">
              <a:extLst>
                <a:ext uri="{FF2B5EF4-FFF2-40B4-BE49-F238E27FC236}">
                  <a16:creationId xmlns:a16="http://schemas.microsoft.com/office/drawing/2014/main" id="{20A79D8F-1119-256D-E643-79F990D9B7A8}"/>
                </a:ext>
              </a:extLst>
            </p:cNvPr>
            <p:cNvSpPr/>
            <p:nvPr/>
          </p:nvSpPr>
          <p:spPr>
            <a:xfrm>
              <a:off x="156525" y="2781474"/>
              <a:ext cx="1977081" cy="1427206"/>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Meet to agree required theme details </a:t>
              </a:r>
              <a:endParaRPr lang="en-GB" dirty="0"/>
            </a:p>
          </p:txBody>
        </p:sp>
        <p:sp>
          <p:nvSpPr>
            <p:cNvPr id="5" name="Rectangle: Rounded Corners 4">
              <a:extLst>
                <a:ext uri="{FF2B5EF4-FFF2-40B4-BE49-F238E27FC236}">
                  <a16:creationId xmlns:a16="http://schemas.microsoft.com/office/drawing/2014/main" id="{942F17BA-15E5-A22E-E0B6-79CB5E66ACFA}"/>
                </a:ext>
              </a:extLst>
            </p:cNvPr>
            <p:cNvSpPr/>
            <p:nvPr/>
          </p:nvSpPr>
          <p:spPr>
            <a:xfrm>
              <a:off x="1145065" y="4819737"/>
              <a:ext cx="1977081" cy="1427206"/>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Search the archive using likely keywords</a:t>
              </a:r>
              <a:endParaRPr lang="en-GB" dirty="0"/>
            </a:p>
          </p:txBody>
        </p:sp>
        <p:sp>
          <p:nvSpPr>
            <p:cNvPr id="6" name="Rectangle: Rounded Corners 5">
              <a:extLst>
                <a:ext uri="{FF2B5EF4-FFF2-40B4-BE49-F238E27FC236}">
                  <a16:creationId xmlns:a16="http://schemas.microsoft.com/office/drawing/2014/main" id="{FB01B1F2-6631-329E-F299-AA2D6822B8F1}"/>
                </a:ext>
              </a:extLst>
            </p:cNvPr>
            <p:cNvSpPr/>
            <p:nvPr/>
          </p:nvSpPr>
          <p:spPr>
            <a:xfrm>
              <a:off x="2734957" y="2753354"/>
              <a:ext cx="1977081" cy="1427206"/>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Collate content and organize into three topics </a:t>
              </a:r>
              <a:endParaRPr lang="en-GB" dirty="0"/>
            </a:p>
          </p:txBody>
        </p:sp>
        <p:sp>
          <p:nvSpPr>
            <p:cNvPr id="7" name="Rectangle: Rounded Corners 6">
              <a:extLst>
                <a:ext uri="{FF2B5EF4-FFF2-40B4-BE49-F238E27FC236}">
                  <a16:creationId xmlns:a16="http://schemas.microsoft.com/office/drawing/2014/main" id="{8A568851-DC59-0EE6-62FA-36AD7BF2666F}"/>
                </a:ext>
              </a:extLst>
            </p:cNvPr>
            <p:cNvSpPr/>
            <p:nvPr/>
          </p:nvSpPr>
          <p:spPr>
            <a:xfrm>
              <a:off x="4088032" y="4805677"/>
              <a:ext cx="1977081" cy="14272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Use AI to create articles on each topic from source materials</a:t>
              </a:r>
              <a:endParaRPr lang="en-GB" dirty="0"/>
            </a:p>
          </p:txBody>
        </p:sp>
        <p:sp>
          <p:nvSpPr>
            <p:cNvPr id="9" name="Rectangle: Rounded Corners 8">
              <a:extLst>
                <a:ext uri="{FF2B5EF4-FFF2-40B4-BE49-F238E27FC236}">
                  <a16:creationId xmlns:a16="http://schemas.microsoft.com/office/drawing/2014/main" id="{D01E6E93-ED8C-EF72-40AF-1AA6D5E53816}"/>
                </a:ext>
              </a:extLst>
            </p:cNvPr>
            <p:cNvSpPr/>
            <p:nvPr/>
          </p:nvSpPr>
          <p:spPr>
            <a:xfrm>
              <a:off x="5392794" y="2781473"/>
              <a:ext cx="1977081" cy="14272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Use AI to create a podcast</a:t>
              </a:r>
              <a:endParaRPr lang="en-GB" dirty="0"/>
            </a:p>
          </p:txBody>
        </p:sp>
        <p:sp>
          <p:nvSpPr>
            <p:cNvPr id="11" name="Rectangle: Rounded Corners 10">
              <a:extLst>
                <a:ext uri="{FF2B5EF4-FFF2-40B4-BE49-F238E27FC236}">
                  <a16:creationId xmlns:a16="http://schemas.microsoft.com/office/drawing/2014/main" id="{E526AAD0-3929-D36B-09AB-18EBBC98BA36}"/>
                </a:ext>
              </a:extLst>
            </p:cNvPr>
            <p:cNvSpPr/>
            <p:nvPr/>
          </p:nvSpPr>
          <p:spPr>
            <a:xfrm>
              <a:off x="8050630" y="2781472"/>
              <a:ext cx="1977081" cy="14272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Work with AI to develop suitable activities</a:t>
              </a:r>
              <a:endParaRPr lang="en-GB" dirty="0"/>
            </a:p>
          </p:txBody>
        </p:sp>
        <p:sp>
          <p:nvSpPr>
            <p:cNvPr id="13" name="Rectangle: Rounded Corners 12">
              <a:extLst>
                <a:ext uri="{FF2B5EF4-FFF2-40B4-BE49-F238E27FC236}">
                  <a16:creationId xmlns:a16="http://schemas.microsoft.com/office/drawing/2014/main" id="{5AD8E54F-06BB-41E2-D5C3-D88309390699}"/>
                </a:ext>
              </a:extLst>
            </p:cNvPr>
            <p:cNvSpPr/>
            <p:nvPr/>
          </p:nvSpPr>
          <p:spPr>
            <a:xfrm>
              <a:off x="9356100" y="4765933"/>
              <a:ext cx="1977081" cy="1427206"/>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Editor reviews and humanizes content</a:t>
              </a:r>
              <a:endParaRPr lang="en-GB" dirty="0"/>
            </a:p>
          </p:txBody>
        </p:sp>
        <p:sp>
          <p:nvSpPr>
            <p:cNvPr id="14" name="Rectangle: Rounded Corners 13">
              <a:extLst>
                <a:ext uri="{FF2B5EF4-FFF2-40B4-BE49-F238E27FC236}">
                  <a16:creationId xmlns:a16="http://schemas.microsoft.com/office/drawing/2014/main" id="{9EE454E9-2CC7-F920-4E96-2D38BCB87B3D}"/>
                </a:ext>
              </a:extLst>
            </p:cNvPr>
            <p:cNvSpPr/>
            <p:nvPr/>
          </p:nvSpPr>
          <p:spPr>
            <a:xfrm>
              <a:off x="10659747" y="2925148"/>
              <a:ext cx="1977081" cy="13734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Work with AI to develop suitable engagement videos</a:t>
              </a:r>
              <a:endParaRPr lang="en-GB" dirty="0"/>
            </a:p>
          </p:txBody>
        </p:sp>
        <p:sp>
          <p:nvSpPr>
            <p:cNvPr id="15" name="Rectangle: Rounded Corners 14">
              <a:extLst>
                <a:ext uri="{FF2B5EF4-FFF2-40B4-BE49-F238E27FC236}">
                  <a16:creationId xmlns:a16="http://schemas.microsoft.com/office/drawing/2014/main" id="{DD2BE86F-2748-CC7B-A158-7FDB2444D21B}"/>
                </a:ext>
              </a:extLst>
            </p:cNvPr>
            <p:cNvSpPr/>
            <p:nvPr/>
          </p:nvSpPr>
          <p:spPr>
            <a:xfrm>
              <a:off x="6722066" y="4765933"/>
              <a:ext cx="1977081" cy="1427206"/>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Human records podcast</a:t>
              </a:r>
              <a:endParaRPr lang="en-GB" dirty="0"/>
            </a:p>
          </p:txBody>
        </p:sp>
      </p:grpSp>
      <p:sp>
        <p:nvSpPr>
          <p:cNvPr id="18" name="Arrow: Right 17">
            <a:extLst>
              <a:ext uri="{FF2B5EF4-FFF2-40B4-BE49-F238E27FC236}">
                <a16:creationId xmlns:a16="http://schemas.microsoft.com/office/drawing/2014/main" id="{E72E46AA-574F-02F5-638A-37298EA9B840}"/>
              </a:ext>
            </a:extLst>
          </p:cNvPr>
          <p:cNvSpPr/>
          <p:nvPr/>
        </p:nvSpPr>
        <p:spPr>
          <a:xfrm rot="3230706">
            <a:off x="1340611" y="4338763"/>
            <a:ext cx="407773" cy="410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4ACFC2E7-7F8E-7B51-723F-D7017C71AF2B}"/>
              </a:ext>
            </a:extLst>
          </p:cNvPr>
          <p:cNvSpPr/>
          <p:nvPr/>
        </p:nvSpPr>
        <p:spPr>
          <a:xfrm rot="3230706">
            <a:off x="4109926" y="4317144"/>
            <a:ext cx="407773" cy="410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Arrow: Right 19">
            <a:extLst>
              <a:ext uri="{FF2B5EF4-FFF2-40B4-BE49-F238E27FC236}">
                <a16:creationId xmlns:a16="http://schemas.microsoft.com/office/drawing/2014/main" id="{89F6E993-965B-BADF-39B6-C650537F7E21}"/>
              </a:ext>
            </a:extLst>
          </p:cNvPr>
          <p:cNvSpPr/>
          <p:nvPr/>
        </p:nvSpPr>
        <p:spPr>
          <a:xfrm rot="3230706">
            <a:off x="6820951" y="4293359"/>
            <a:ext cx="407773" cy="410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DF7696EA-C581-18AB-866C-C8E73FFF17D3}"/>
              </a:ext>
            </a:extLst>
          </p:cNvPr>
          <p:cNvSpPr/>
          <p:nvPr/>
        </p:nvSpPr>
        <p:spPr>
          <a:xfrm rot="3230706">
            <a:off x="9165350" y="4293359"/>
            <a:ext cx="407773" cy="410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Right 21">
            <a:extLst>
              <a:ext uri="{FF2B5EF4-FFF2-40B4-BE49-F238E27FC236}">
                <a16:creationId xmlns:a16="http://schemas.microsoft.com/office/drawing/2014/main" id="{EDC9B974-E078-BD9B-4937-3483F6F31126}"/>
              </a:ext>
            </a:extLst>
          </p:cNvPr>
          <p:cNvSpPr/>
          <p:nvPr/>
        </p:nvSpPr>
        <p:spPr>
          <a:xfrm rot="18758002">
            <a:off x="2566527" y="4285923"/>
            <a:ext cx="407773" cy="410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Right 22">
            <a:extLst>
              <a:ext uri="{FF2B5EF4-FFF2-40B4-BE49-F238E27FC236}">
                <a16:creationId xmlns:a16="http://schemas.microsoft.com/office/drawing/2014/main" id="{19D131A5-9A8D-556C-FA1C-A20F0BE77B6C}"/>
              </a:ext>
            </a:extLst>
          </p:cNvPr>
          <p:cNvSpPr/>
          <p:nvPr/>
        </p:nvSpPr>
        <p:spPr>
          <a:xfrm rot="18758002">
            <a:off x="5142600" y="4268227"/>
            <a:ext cx="407773" cy="410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Arrow: Right 23">
            <a:extLst>
              <a:ext uri="{FF2B5EF4-FFF2-40B4-BE49-F238E27FC236}">
                <a16:creationId xmlns:a16="http://schemas.microsoft.com/office/drawing/2014/main" id="{DD17EAA1-656E-3274-7ED3-4638F56DB4CB}"/>
              </a:ext>
            </a:extLst>
          </p:cNvPr>
          <p:cNvSpPr/>
          <p:nvPr/>
        </p:nvSpPr>
        <p:spPr>
          <a:xfrm rot="18758002">
            <a:off x="7755281" y="4268226"/>
            <a:ext cx="407773" cy="410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Right 24">
            <a:extLst>
              <a:ext uri="{FF2B5EF4-FFF2-40B4-BE49-F238E27FC236}">
                <a16:creationId xmlns:a16="http://schemas.microsoft.com/office/drawing/2014/main" id="{ACB99CC4-1013-D78E-9AB3-1153929AD3DF}"/>
              </a:ext>
            </a:extLst>
          </p:cNvPr>
          <p:cNvSpPr/>
          <p:nvPr/>
        </p:nvSpPr>
        <p:spPr>
          <a:xfrm rot="18758002">
            <a:off x="10045060" y="4278102"/>
            <a:ext cx="407773" cy="4100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08920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F1AAE4-D0BC-430F-A613-7BBAAECA0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2859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EEC262-1D3C-CD18-2D01-66BC6A076F41}"/>
              </a:ext>
            </a:extLst>
          </p:cNvPr>
          <p:cNvSpPr>
            <a:spLocks noGrp="1"/>
          </p:cNvSpPr>
          <p:nvPr>
            <p:ph type="title"/>
          </p:nvPr>
        </p:nvSpPr>
        <p:spPr>
          <a:xfrm>
            <a:off x="758952" y="379475"/>
            <a:ext cx="10671048" cy="1554480"/>
          </a:xfrm>
        </p:spPr>
        <p:txBody>
          <a:bodyPr anchor="ctr">
            <a:normAutofit/>
          </a:bodyPr>
          <a:lstStyle/>
          <a:p>
            <a:r>
              <a:rPr lang="en-US" dirty="0">
                <a:solidFill>
                  <a:schemeClr val="bg1"/>
                </a:solidFill>
              </a:rPr>
              <a:t>The prompts</a:t>
            </a:r>
            <a:endParaRPr lang="en-GB" dirty="0">
              <a:solidFill>
                <a:schemeClr val="bg1"/>
              </a:solidFill>
            </a:endParaRPr>
          </a:p>
        </p:txBody>
      </p:sp>
      <p:sp>
        <p:nvSpPr>
          <p:cNvPr id="3" name="Content Placeholder 2">
            <a:extLst>
              <a:ext uri="{FF2B5EF4-FFF2-40B4-BE49-F238E27FC236}">
                <a16:creationId xmlns:a16="http://schemas.microsoft.com/office/drawing/2014/main" id="{2229D660-8746-104F-985A-04DD5CE15899}"/>
              </a:ext>
            </a:extLst>
          </p:cNvPr>
          <p:cNvSpPr>
            <a:spLocks noGrp="1"/>
          </p:cNvSpPr>
          <p:nvPr>
            <p:ph idx="1"/>
          </p:nvPr>
        </p:nvSpPr>
        <p:spPr>
          <a:xfrm>
            <a:off x="6452085" y="2970729"/>
            <a:ext cx="4856742" cy="3174357"/>
          </a:xfrm>
        </p:spPr>
        <p:txBody>
          <a:bodyPr>
            <a:normAutofit fontScale="92500" lnSpcReduction="20000"/>
          </a:bodyPr>
          <a:lstStyle/>
          <a:p>
            <a:pPr marL="0" indent="0">
              <a:buNone/>
            </a:pPr>
            <a:r>
              <a:rPr lang="en-US" dirty="0"/>
              <a:t>Hi, could you take the following notes and turn them into a script for a 5-minute podcast that aims to remind new graduates about ‘</a:t>
            </a:r>
            <a:r>
              <a:rPr lang="en-US" dirty="0">
                <a:solidFill>
                  <a:srgbClr val="FF0000"/>
                </a:solidFill>
              </a:rPr>
              <a:t>Add Topic</a:t>
            </a:r>
            <a:r>
              <a:rPr lang="en-US" dirty="0"/>
              <a:t>’. It should be conversational in tone as if delivered by a peer and be ordered so as to cover the basics of what is included in the attached file. It should aim to not go into too much detail but should act as a summary that listeners can use to get a grip of the basics.</a:t>
            </a:r>
            <a:endParaRPr lang="en-GB" dirty="0"/>
          </a:p>
        </p:txBody>
      </p:sp>
      <p:sp>
        <p:nvSpPr>
          <p:cNvPr id="12"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4" name="TextBox 3">
            <a:extLst>
              <a:ext uri="{FF2B5EF4-FFF2-40B4-BE49-F238E27FC236}">
                <a16:creationId xmlns:a16="http://schemas.microsoft.com/office/drawing/2014/main" id="{209E5B3F-EC39-6EF7-0642-794187966B2E}"/>
              </a:ext>
            </a:extLst>
          </p:cNvPr>
          <p:cNvSpPr txBox="1"/>
          <p:nvPr/>
        </p:nvSpPr>
        <p:spPr>
          <a:xfrm>
            <a:off x="146701" y="2355397"/>
            <a:ext cx="6158683" cy="4524315"/>
          </a:xfrm>
          <a:prstGeom prst="rect">
            <a:avLst/>
          </a:prstGeom>
          <a:noFill/>
        </p:spPr>
        <p:txBody>
          <a:bodyPr wrap="square" rtlCol="0">
            <a:spAutoFit/>
          </a:bodyPr>
          <a:lstStyle/>
          <a:p>
            <a:r>
              <a:rPr lang="en-US" dirty="0"/>
              <a:t>You are an editor for a magazine aimed at young </a:t>
            </a:r>
          </a:p>
          <a:p>
            <a:r>
              <a:rPr lang="en-US" dirty="0"/>
              <a:t>adults in higher education who are preparing for life </a:t>
            </a:r>
          </a:p>
          <a:p>
            <a:r>
              <a:rPr lang="en-US" dirty="0"/>
              <a:t>as graduates. You have been asked to write a 2000 word </a:t>
            </a:r>
          </a:p>
          <a:p>
            <a:r>
              <a:rPr lang="en-US" dirty="0"/>
              <a:t>article on the topic of </a:t>
            </a:r>
            <a:r>
              <a:rPr lang="en-US" dirty="0">
                <a:solidFill>
                  <a:srgbClr val="FF0000"/>
                </a:solidFill>
              </a:rPr>
              <a:t>’Add Topic</a:t>
            </a:r>
            <a:r>
              <a:rPr lang="en-US" dirty="0"/>
              <a:t>’. </a:t>
            </a:r>
          </a:p>
          <a:p>
            <a:r>
              <a:rPr lang="en-US" dirty="0"/>
              <a:t>To support you with this you have been given content that </a:t>
            </a:r>
          </a:p>
          <a:p>
            <a:r>
              <a:rPr lang="en-US" dirty="0"/>
              <a:t>you should use as the basis for the article which is included in the attached file. </a:t>
            </a:r>
          </a:p>
          <a:p>
            <a:r>
              <a:rPr lang="en-US" dirty="0"/>
              <a:t>Create an article on ‘Add Topic’ that is written in a mature style that aims to give the reader ‘</a:t>
            </a:r>
            <a:r>
              <a:rPr lang="en-US" dirty="0">
                <a:solidFill>
                  <a:srgbClr val="FF0000"/>
                </a:solidFill>
              </a:rPr>
              <a:t>Add specific areas of focus</a:t>
            </a:r>
            <a:r>
              <a:rPr lang="en-US" dirty="0"/>
              <a:t>’. </a:t>
            </a:r>
          </a:p>
          <a:p>
            <a:r>
              <a:rPr lang="en-US" dirty="0"/>
              <a:t>It may mention certain authors when required but doesn't include formal citation and referencing </a:t>
            </a:r>
          </a:p>
          <a:p>
            <a:r>
              <a:rPr lang="en-US" dirty="0">
                <a:solidFill>
                  <a:srgbClr val="FF0000"/>
                </a:solidFill>
              </a:rPr>
              <a:t>Add If necessary – </a:t>
            </a:r>
            <a:r>
              <a:rPr lang="en-US" dirty="0"/>
              <a:t>‘Include information not specifically found in the source material if relevant, required and accurate.’</a:t>
            </a:r>
            <a:endParaRPr lang="en-GB" dirty="0"/>
          </a:p>
        </p:txBody>
      </p:sp>
    </p:spTree>
    <p:extLst>
      <p:ext uri="{BB962C8B-B14F-4D97-AF65-F5344CB8AC3E}">
        <p14:creationId xmlns:p14="http://schemas.microsoft.com/office/powerpoint/2010/main" val="945342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CF1AAE4-D0BC-430F-A613-7BBAAECA0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228599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B9DCB3-C7A6-9344-841F-A4DA64F64EB0}"/>
              </a:ext>
            </a:extLst>
          </p:cNvPr>
          <p:cNvSpPr>
            <a:spLocks noGrp="1"/>
          </p:cNvSpPr>
          <p:nvPr>
            <p:ph type="title"/>
          </p:nvPr>
        </p:nvSpPr>
        <p:spPr>
          <a:xfrm>
            <a:off x="758952" y="379475"/>
            <a:ext cx="10671048" cy="1554480"/>
          </a:xfrm>
        </p:spPr>
        <p:txBody>
          <a:bodyPr anchor="ctr">
            <a:normAutofit/>
          </a:bodyPr>
          <a:lstStyle/>
          <a:p>
            <a:r>
              <a:rPr lang="en-US" dirty="0">
                <a:solidFill>
                  <a:schemeClr val="bg1"/>
                </a:solidFill>
              </a:rPr>
              <a:t>The output</a:t>
            </a:r>
            <a:endParaRPr lang="en-GB" dirty="0">
              <a:solidFill>
                <a:schemeClr val="bg1"/>
              </a:solidFill>
            </a:endParaRPr>
          </a:p>
        </p:txBody>
      </p:sp>
      <p:pic>
        <p:nvPicPr>
          <p:cNvPr id="4" name="Resilience_Podcast_01">
            <a:hlinkClick r:id="" action="ppaction://media"/>
            <a:extLst>
              <a:ext uri="{FF2B5EF4-FFF2-40B4-BE49-F238E27FC236}">
                <a16:creationId xmlns:a16="http://schemas.microsoft.com/office/drawing/2014/main" id="{2636F302-C3F1-F886-3744-40EA071D4A4A}"/>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2647111" y="3650254"/>
            <a:ext cx="1443360" cy="1443360"/>
          </a:xfrm>
        </p:spPr>
      </p:pic>
      <p:sp>
        <p:nvSpPr>
          <p:cNvPr id="12"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3" name="Content Placeholder 2">
            <a:extLst>
              <a:ext uri="{FF2B5EF4-FFF2-40B4-BE49-F238E27FC236}">
                <a16:creationId xmlns:a16="http://schemas.microsoft.com/office/drawing/2014/main" id="{A7EFB4DD-1D2D-7467-5BC8-F998520BE1E4}"/>
              </a:ext>
            </a:extLst>
          </p:cNvPr>
          <p:cNvSpPr txBox="1">
            <a:spLocks/>
          </p:cNvSpPr>
          <p:nvPr/>
        </p:nvSpPr>
        <p:spPr>
          <a:xfrm>
            <a:off x="5999565" y="2959405"/>
            <a:ext cx="4420501" cy="3383635"/>
          </a:xfrm>
          <a:prstGeom prst="rect">
            <a:avLst/>
          </a:prstGeom>
        </p:spPr>
        <p:txBody>
          <a:bodyPr vert="horz" lIns="91440" tIns="45720" rIns="91440" bIns="45720" rtlCol="0">
            <a:normAutofit/>
          </a:bodyPr>
          <a:lst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More engaging</a:t>
            </a:r>
          </a:p>
          <a:p>
            <a:r>
              <a:rPr lang="en-US" dirty="0"/>
              <a:t>Less high brow </a:t>
            </a:r>
          </a:p>
          <a:p>
            <a:r>
              <a:rPr lang="en-US" dirty="0"/>
              <a:t>Introduces the major points</a:t>
            </a:r>
          </a:p>
          <a:p>
            <a:r>
              <a:rPr lang="en-US" dirty="0"/>
              <a:t>Invites further interest</a:t>
            </a:r>
            <a:endParaRPr lang="en-GB" dirty="0"/>
          </a:p>
        </p:txBody>
      </p:sp>
    </p:spTree>
    <p:extLst>
      <p:ext uri="{BB962C8B-B14F-4D97-AF65-F5344CB8AC3E}">
        <p14:creationId xmlns:p14="http://schemas.microsoft.com/office/powerpoint/2010/main" val="10341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16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childTnLst>
        </p:cTn>
      </p:par>
    </p:tnLst>
    <p:bldLst>
      <p:bldP spid="3" grpId="0"/>
    </p:bldLst>
  </p:timing>
</p:sld>
</file>

<file path=ppt/theme/theme1.xml><?xml version="1.0" encoding="utf-8"?>
<a:theme xmlns:a="http://schemas.openxmlformats.org/drawingml/2006/main" name="HeadlinesVTI">
  <a:themeElements>
    <a:clrScheme name="AnalogousFromDarkSeedLeftStep">
      <a:dk1>
        <a:srgbClr val="000000"/>
      </a:dk1>
      <a:lt1>
        <a:srgbClr val="FFFFFF"/>
      </a:lt1>
      <a:dk2>
        <a:srgbClr val="301B2D"/>
      </a:dk2>
      <a:lt2>
        <a:srgbClr val="F0F3F2"/>
      </a:lt2>
      <a:accent1>
        <a:srgbClr val="E72983"/>
      </a:accent1>
      <a:accent2>
        <a:srgbClr val="D517C0"/>
      </a:accent2>
      <a:accent3>
        <a:srgbClr val="AD29E7"/>
      </a:accent3>
      <a:accent4>
        <a:srgbClr val="5725D7"/>
      </a:accent4>
      <a:accent5>
        <a:srgbClr val="2944E7"/>
      </a:accent5>
      <a:accent6>
        <a:srgbClr val="1781D5"/>
      </a:accent6>
      <a:hlink>
        <a:srgbClr val="433FBF"/>
      </a:hlink>
      <a:folHlink>
        <a:srgbClr val="7F7F7F"/>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392</Words>
  <Application>Microsoft Office PowerPoint</Application>
  <PresentationFormat>Widescreen</PresentationFormat>
  <Paragraphs>45</Paragraphs>
  <Slides>10</Slides>
  <Notes>1</Notes>
  <HiddenSlides>0</HiddenSlides>
  <MMClips>2</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HeadlinesVTI</vt:lpstr>
      <vt:lpstr>Leveraging AI to redevelop teaching content for new audiences.</vt:lpstr>
      <vt:lpstr>The Challenge</vt:lpstr>
      <vt:lpstr>The initial fix</vt:lpstr>
      <vt:lpstr>The result</vt:lpstr>
      <vt:lpstr>A Second Treatment</vt:lpstr>
      <vt:lpstr>The (usual) Problem</vt:lpstr>
      <vt:lpstr>The solution</vt:lpstr>
      <vt:lpstr>The process</vt:lpstr>
      <vt:lpstr>The prompts</vt:lpstr>
      <vt:lpstr>The output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Leveraging AI to redevelop teaching content for new audiences.</dc:title>
  <dc:creator>Ambrose Cole</dc:creator>
  <cp:lastModifiedBy>Ambrose Cole</cp:lastModifiedBy>
  <cp:revision>2</cp:revision>
  <dcterms:created xsi:type="dcterms:W3CDTF">2024-06-05T15:56:50Z</dcterms:created>
  <dcterms:modified xsi:type="dcterms:W3CDTF">2024-06-17T14:51:31Z</dcterms:modified>
</cp:coreProperties>
</file>