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diagrams/data3.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slides/slide19.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notesSlides/notesSlide1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notesSlides/notesSlide22.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23.xml" ContentType="application/vnd.openxmlformats-officedocument.presentationml.notesSlide+xml"/>
  <Override PartName="/ppt/slideMasters/slideMaster1.xml" ContentType="application/vnd.openxmlformats-officedocument.presentationml.slideMaster+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4.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12.xml" ContentType="application/vnd.openxmlformats-officedocument.presentationml.notesSlide+xml"/>
  <Override PartName="/ppt/notesSlides/notesSlide31.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colors2.xml" ContentType="application/vnd.openxmlformats-officedocument.drawingml.diagramColors+xml"/>
  <Override PartName="/ppt/theme/theme2.xml" ContentType="application/vnd.openxmlformats-officedocument.theme+xml"/>
  <Override PartName="/ppt/diagrams/quickStyle2.xml" ContentType="application/vnd.openxmlformats-officedocument.drawingml.diagramStyle+xml"/>
  <Override PartName="/ppt/diagrams/colors3.xml" ContentType="application/vnd.openxmlformats-officedocument.drawingml.diagramColors+xml"/>
  <Override PartName="/ppt/diagrams/drawing2.xml" ContentType="application/vnd.ms-office.drawingml.diagramDrawing+xml"/>
  <Override PartName="/ppt/theme/theme3.xml" ContentType="application/vnd.openxmlformats-officedocument.theme+xml"/>
  <Override PartName="/ppt/handoutMasters/handoutMaster1.xml" ContentType="application/vnd.openxmlformats-officedocument.presentationml.handoutMaster+xml"/>
  <Override PartName="/ppt/diagrams/layout3.xml" ContentType="application/vnd.openxmlformats-officedocument.drawingml.diagramLayout+xml"/>
  <Override PartName="/ppt/diagrams/quickStyle3.xml" ContentType="application/vnd.openxmlformats-officedocument.drawingml.diagramStyle+xml"/>
  <Override PartName="/ppt/diagrams/drawing3.xml" ContentType="application/vnd.ms-office.drawingml.diagramDrawing+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tags/tag9.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ppt/tags/tag1.xml" ContentType="application/vnd.openxmlformats-officedocument.presentationml.tags+xml"/>
  <Override PartName="/ppt/tags/tag2.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18.xml" ContentType="application/vnd.openxmlformats-officedocument.presentationml.tags+xml"/>
  <Override PartName="/ppt/tags/tag6.xml" ContentType="application/vnd.openxmlformats-officedocument.presentationml.tags+xml"/>
  <Override PartName="/ppt/tags/tag17.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8.xml" ContentType="application/vnd.openxmlformats-officedocument.presentationml.tags+xml"/>
  <Override PartName="/ppt/tags/tag7.xml" ContentType="application/vnd.openxmlformats-officedocument.presentationml.tags+xml"/>
  <Override PartName="/ppt/tags/tag16.xml" ContentType="application/vnd.openxmlformats-officedocument.presentationml.tags+xml"/>
  <Override PartName="/ppt/tags/tag10.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69"/>
  </p:notesMasterIdLst>
  <p:handoutMasterIdLst>
    <p:handoutMasterId r:id="rId70"/>
  </p:handoutMasterIdLst>
  <p:sldIdLst>
    <p:sldId id="395" r:id="rId2"/>
    <p:sldId id="416" r:id="rId3"/>
    <p:sldId id="424" r:id="rId4"/>
    <p:sldId id="425" r:id="rId5"/>
    <p:sldId id="426" r:id="rId6"/>
    <p:sldId id="427" r:id="rId7"/>
    <p:sldId id="475" r:id="rId8"/>
    <p:sldId id="428" r:id="rId9"/>
    <p:sldId id="429" r:id="rId10"/>
    <p:sldId id="449" r:id="rId11"/>
    <p:sldId id="451" r:id="rId12"/>
    <p:sldId id="452" r:id="rId13"/>
    <p:sldId id="453" r:id="rId14"/>
    <p:sldId id="454" r:id="rId15"/>
    <p:sldId id="455" r:id="rId16"/>
    <p:sldId id="456" r:id="rId17"/>
    <p:sldId id="457" r:id="rId18"/>
    <p:sldId id="435" r:id="rId19"/>
    <p:sldId id="477" r:id="rId20"/>
    <p:sldId id="430" r:id="rId21"/>
    <p:sldId id="433" r:id="rId22"/>
    <p:sldId id="434" r:id="rId23"/>
    <p:sldId id="436" r:id="rId24"/>
    <p:sldId id="437" r:id="rId25"/>
    <p:sldId id="438" r:id="rId26"/>
    <p:sldId id="478" r:id="rId27"/>
    <p:sldId id="439" r:id="rId28"/>
    <p:sldId id="480" r:id="rId29"/>
    <p:sldId id="450" r:id="rId30"/>
    <p:sldId id="459" r:id="rId31"/>
    <p:sldId id="461" r:id="rId32"/>
    <p:sldId id="467" r:id="rId33"/>
    <p:sldId id="462" r:id="rId34"/>
    <p:sldId id="463" r:id="rId35"/>
    <p:sldId id="465" r:id="rId36"/>
    <p:sldId id="466" r:id="rId37"/>
    <p:sldId id="468" r:id="rId38"/>
    <p:sldId id="469" r:id="rId39"/>
    <p:sldId id="470" r:id="rId40"/>
    <p:sldId id="471" r:id="rId41"/>
    <p:sldId id="420" r:id="rId42"/>
    <p:sldId id="440" r:id="rId43"/>
    <p:sldId id="473" r:id="rId44"/>
    <p:sldId id="474" r:id="rId45"/>
    <p:sldId id="441" r:id="rId46"/>
    <p:sldId id="442" r:id="rId47"/>
    <p:sldId id="443" r:id="rId48"/>
    <p:sldId id="384" r:id="rId49"/>
    <p:sldId id="412" r:id="rId50"/>
    <p:sldId id="413" r:id="rId51"/>
    <p:sldId id="447" r:id="rId52"/>
    <p:sldId id="448" r:id="rId53"/>
    <p:sldId id="415" r:id="rId54"/>
    <p:sldId id="414" r:id="rId55"/>
    <p:sldId id="418" r:id="rId56"/>
    <p:sldId id="417" r:id="rId57"/>
    <p:sldId id="445" r:id="rId58"/>
    <p:sldId id="476" r:id="rId59"/>
    <p:sldId id="479" r:id="rId60"/>
    <p:sldId id="396" r:id="rId61"/>
    <p:sldId id="400" r:id="rId62"/>
    <p:sldId id="404" r:id="rId63"/>
    <p:sldId id="401" r:id="rId64"/>
    <p:sldId id="402" r:id="rId65"/>
    <p:sldId id="403" r:id="rId66"/>
    <p:sldId id="405" r:id="rId67"/>
    <p:sldId id="406" r:id="rId68"/>
  </p:sldIdLst>
  <p:sldSz cx="9144000" cy="6858000" type="screen4x3"/>
  <p:notesSz cx="9906000" cy="6794500"/>
  <p:custDataLst>
    <p:tags r:id="rId7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97" autoAdjust="0"/>
    <p:restoredTop sz="86384" autoAdjust="0"/>
  </p:normalViewPr>
  <p:slideViewPr>
    <p:cSldViewPr>
      <p:cViewPr varScale="1">
        <p:scale>
          <a:sx n="100" d="100"/>
          <a:sy n="100" d="100"/>
        </p:scale>
        <p:origin x="870" y="57"/>
      </p:cViewPr>
      <p:guideLst>
        <p:guide orient="horz" pos="2160"/>
        <p:guide pos="2880"/>
      </p:guideLst>
    </p:cSldViewPr>
  </p:slideViewPr>
  <p:outlineViewPr>
    <p:cViewPr>
      <p:scale>
        <a:sx n="33" d="100"/>
        <a:sy n="33" d="100"/>
      </p:scale>
      <p:origin x="0" y="23064"/>
    </p:cViewPr>
  </p:outlineViewPr>
  <p:notesTextViewPr>
    <p:cViewPr>
      <p:scale>
        <a:sx n="100" d="100"/>
        <a:sy n="100" d="100"/>
      </p:scale>
      <p:origin x="0" y="0"/>
    </p:cViewPr>
  </p:notesTextViewPr>
  <p:sorterViewPr>
    <p:cViewPr>
      <p:scale>
        <a:sx n="120" d="100"/>
        <a:sy n="120" d="100"/>
      </p:scale>
      <p:origin x="0" y="0"/>
    </p:cViewPr>
  </p:sorterViewPr>
  <p:notesViewPr>
    <p:cSldViewPr>
      <p:cViewPr varScale="1">
        <p:scale>
          <a:sx n="56" d="100"/>
          <a:sy n="56" d="100"/>
        </p:scale>
        <p:origin x="-2886" y="-102"/>
      </p:cViewPr>
      <p:guideLst>
        <p:guide orient="horz" pos="2141"/>
        <p:guide pos="312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78"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ustomXml" Target="../customXml/item1.xml"/><Relationship Id="rId7" Type="http://schemas.openxmlformats.org/officeDocument/2006/relationships/slide" Target="slides/slide6.xml"/><Relationship Id="rId71" Type="http://schemas.openxmlformats.org/officeDocument/2006/relationships/tags" Target="tags/tag1.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E085A0-AA5E-4F19-BE1B-A578F672AE97}"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GB"/>
        </a:p>
      </dgm:t>
    </dgm:pt>
    <dgm:pt modelId="{175AC5C9-C572-48E7-86D4-DF87A8999082}">
      <dgm:prSet phldrT="[Text]" custT="1"/>
      <dgm:spPr>
        <a:solidFill>
          <a:schemeClr val="bg2">
            <a:lumMod val="90000"/>
          </a:schemeClr>
        </a:solidFill>
      </dgm:spPr>
      <dgm:t>
        <a:bodyPr/>
        <a:lstStyle/>
        <a:p>
          <a:r>
            <a:rPr lang="en-GB" sz="1400" dirty="0" smtClean="0">
              <a:solidFill>
                <a:schemeClr val="tx1"/>
              </a:solidFill>
            </a:rPr>
            <a:t>Institutional strategic aims</a:t>
          </a:r>
          <a:endParaRPr lang="en-GB" sz="1400" dirty="0">
            <a:solidFill>
              <a:schemeClr val="tx1"/>
            </a:solidFill>
          </a:endParaRPr>
        </a:p>
      </dgm:t>
    </dgm:pt>
    <dgm:pt modelId="{9AC774FC-E1FF-4AF9-839C-CB0270ED4B1E}" type="parTrans" cxnId="{D7A7D867-9CBC-4C5B-92B5-09D5B0139D7C}">
      <dgm:prSet/>
      <dgm:spPr/>
      <dgm:t>
        <a:bodyPr/>
        <a:lstStyle/>
        <a:p>
          <a:endParaRPr lang="en-GB" sz="1200">
            <a:solidFill>
              <a:schemeClr val="tx1"/>
            </a:solidFill>
          </a:endParaRPr>
        </a:p>
      </dgm:t>
    </dgm:pt>
    <dgm:pt modelId="{0F1755A5-EE00-45A9-8B01-E691942C3393}" type="sibTrans" cxnId="{D7A7D867-9CBC-4C5B-92B5-09D5B0139D7C}">
      <dgm:prSet/>
      <dgm:spPr/>
      <dgm:t>
        <a:bodyPr/>
        <a:lstStyle/>
        <a:p>
          <a:endParaRPr lang="en-GB" sz="1600">
            <a:solidFill>
              <a:schemeClr val="tx1"/>
            </a:solidFill>
          </a:endParaRPr>
        </a:p>
      </dgm:t>
    </dgm:pt>
    <dgm:pt modelId="{932FBC35-6776-4DD3-AC9E-4D3EC8857C41}">
      <dgm:prSet phldrT="[Text]" custT="1"/>
      <dgm:spPr>
        <a:solidFill>
          <a:schemeClr val="bg2">
            <a:lumMod val="90000"/>
          </a:schemeClr>
        </a:solidFill>
      </dgm:spPr>
      <dgm:t>
        <a:bodyPr/>
        <a:lstStyle/>
        <a:p>
          <a:r>
            <a:rPr lang="en-GB" sz="1400" dirty="0" smtClean="0">
              <a:solidFill>
                <a:schemeClr val="tx1"/>
              </a:solidFill>
            </a:rPr>
            <a:t>Education &amp; Assessment strategy</a:t>
          </a:r>
          <a:endParaRPr lang="en-GB" sz="1400" dirty="0">
            <a:solidFill>
              <a:schemeClr val="tx1"/>
            </a:solidFill>
          </a:endParaRPr>
        </a:p>
      </dgm:t>
    </dgm:pt>
    <dgm:pt modelId="{483BFC47-6AB3-4819-AD5F-32B100314BE6}" type="parTrans" cxnId="{2EB064D5-C3A5-494B-972E-80FC0E4B4C6F}">
      <dgm:prSet/>
      <dgm:spPr/>
      <dgm:t>
        <a:bodyPr/>
        <a:lstStyle/>
        <a:p>
          <a:endParaRPr lang="en-GB" sz="1200">
            <a:solidFill>
              <a:schemeClr val="tx1"/>
            </a:solidFill>
          </a:endParaRPr>
        </a:p>
      </dgm:t>
    </dgm:pt>
    <dgm:pt modelId="{B927053F-227D-4869-BC52-A70ECA1FFBB4}" type="sibTrans" cxnId="{2EB064D5-C3A5-494B-972E-80FC0E4B4C6F}">
      <dgm:prSet/>
      <dgm:spPr/>
      <dgm:t>
        <a:bodyPr/>
        <a:lstStyle/>
        <a:p>
          <a:endParaRPr lang="en-GB" sz="1600">
            <a:solidFill>
              <a:schemeClr val="tx1"/>
            </a:solidFill>
          </a:endParaRPr>
        </a:p>
      </dgm:t>
    </dgm:pt>
    <dgm:pt modelId="{2D42837A-5D08-4F56-8950-9EA1E1FC3305}">
      <dgm:prSet phldrT="[Text]" custT="1"/>
      <dgm:spPr>
        <a:solidFill>
          <a:schemeClr val="bg2">
            <a:lumMod val="90000"/>
          </a:schemeClr>
        </a:solidFill>
      </dgm:spPr>
      <dgm:t>
        <a:bodyPr/>
        <a:lstStyle/>
        <a:p>
          <a:r>
            <a:rPr lang="en-GB" sz="1400" dirty="0" smtClean="0">
              <a:solidFill>
                <a:schemeClr val="tx1"/>
              </a:solidFill>
            </a:rPr>
            <a:t>competition</a:t>
          </a:r>
          <a:endParaRPr lang="en-GB" sz="1400" dirty="0">
            <a:solidFill>
              <a:schemeClr val="tx1"/>
            </a:solidFill>
          </a:endParaRPr>
        </a:p>
      </dgm:t>
    </dgm:pt>
    <dgm:pt modelId="{25F7C839-CAFD-4F64-976D-80858C78473D}" type="parTrans" cxnId="{E56AABF2-AC0F-4913-976F-E4EBE96000C8}">
      <dgm:prSet/>
      <dgm:spPr/>
      <dgm:t>
        <a:bodyPr/>
        <a:lstStyle/>
        <a:p>
          <a:endParaRPr lang="en-GB" sz="1200">
            <a:solidFill>
              <a:schemeClr val="tx1"/>
            </a:solidFill>
          </a:endParaRPr>
        </a:p>
      </dgm:t>
    </dgm:pt>
    <dgm:pt modelId="{AB71E5B7-1F20-4BD1-AE0F-80889158AFEC}" type="sibTrans" cxnId="{E56AABF2-AC0F-4913-976F-E4EBE96000C8}">
      <dgm:prSet/>
      <dgm:spPr/>
      <dgm:t>
        <a:bodyPr/>
        <a:lstStyle/>
        <a:p>
          <a:endParaRPr lang="en-GB" sz="1600">
            <a:solidFill>
              <a:schemeClr val="tx1"/>
            </a:solidFill>
          </a:endParaRPr>
        </a:p>
      </dgm:t>
    </dgm:pt>
    <dgm:pt modelId="{88968281-8517-4AE7-BE98-F154498F16D4}">
      <dgm:prSet phldrT="[Text]" custT="1"/>
      <dgm:spPr>
        <a:solidFill>
          <a:schemeClr val="bg2">
            <a:lumMod val="90000"/>
          </a:schemeClr>
        </a:solidFill>
      </dgm:spPr>
      <dgm:t>
        <a:bodyPr/>
        <a:lstStyle/>
        <a:p>
          <a:r>
            <a:rPr lang="en-GB" sz="1400" dirty="0" smtClean="0">
              <a:solidFill>
                <a:schemeClr val="tx1"/>
              </a:solidFill>
            </a:rPr>
            <a:t>Student expectations</a:t>
          </a:r>
          <a:endParaRPr lang="en-GB" sz="1400" dirty="0">
            <a:solidFill>
              <a:schemeClr val="tx1"/>
            </a:solidFill>
          </a:endParaRPr>
        </a:p>
      </dgm:t>
    </dgm:pt>
    <dgm:pt modelId="{1DB0DD82-994E-4C7D-A3BE-87748A530E2B}" type="parTrans" cxnId="{FD07E7DC-7C6D-40C3-A5E0-A8CA42E27449}">
      <dgm:prSet/>
      <dgm:spPr/>
      <dgm:t>
        <a:bodyPr/>
        <a:lstStyle/>
        <a:p>
          <a:endParaRPr lang="en-GB" sz="1200">
            <a:solidFill>
              <a:schemeClr val="tx1"/>
            </a:solidFill>
          </a:endParaRPr>
        </a:p>
      </dgm:t>
    </dgm:pt>
    <dgm:pt modelId="{A420E30F-7AA0-4EB0-861A-FD6147246E64}" type="sibTrans" cxnId="{FD07E7DC-7C6D-40C3-A5E0-A8CA42E27449}">
      <dgm:prSet/>
      <dgm:spPr/>
      <dgm:t>
        <a:bodyPr/>
        <a:lstStyle/>
        <a:p>
          <a:endParaRPr lang="en-GB" sz="1600">
            <a:solidFill>
              <a:schemeClr val="tx1"/>
            </a:solidFill>
          </a:endParaRPr>
        </a:p>
      </dgm:t>
    </dgm:pt>
    <dgm:pt modelId="{063CCB7E-E040-4BA2-A93A-88722CE5B448}">
      <dgm:prSet custT="1"/>
      <dgm:spPr>
        <a:solidFill>
          <a:schemeClr val="bg2">
            <a:lumMod val="90000"/>
          </a:schemeClr>
        </a:solidFill>
      </dgm:spPr>
      <dgm:t>
        <a:bodyPr/>
        <a:lstStyle/>
        <a:p>
          <a:r>
            <a:rPr lang="en-GB" sz="1400" dirty="0" smtClean="0">
              <a:solidFill>
                <a:schemeClr val="tx1"/>
              </a:solidFill>
            </a:rPr>
            <a:t>Employment and employers</a:t>
          </a:r>
          <a:endParaRPr lang="en-GB" sz="1400" dirty="0">
            <a:solidFill>
              <a:schemeClr val="tx1"/>
            </a:solidFill>
          </a:endParaRPr>
        </a:p>
      </dgm:t>
    </dgm:pt>
    <dgm:pt modelId="{DDA2D057-6F74-488C-9C43-0B941FEF0EDD}" type="parTrans" cxnId="{9298AA5F-7BA6-4F2E-AA23-976AF06C2D4D}">
      <dgm:prSet/>
      <dgm:spPr/>
      <dgm:t>
        <a:bodyPr/>
        <a:lstStyle/>
        <a:p>
          <a:endParaRPr lang="en-GB" sz="1200">
            <a:solidFill>
              <a:schemeClr val="tx1"/>
            </a:solidFill>
          </a:endParaRPr>
        </a:p>
      </dgm:t>
    </dgm:pt>
    <dgm:pt modelId="{B0CE2A68-8388-4C99-9B19-208C13A684C1}" type="sibTrans" cxnId="{9298AA5F-7BA6-4F2E-AA23-976AF06C2D4D}">
      <dgm:prSet/>
      <dgm:spPr/>
      <dgm:t>
        <a:bodyPr/>
        <a:lstStyle/>
        <a:p>
          <a:endParaRPr lang="en-GB" sz="1600">
            <a:solidFill>
              <a:schemeClr val="tx1"/>
            </a:solidFill>
          </a:endParaRPr>
        </a:p>
      </dgm:t>
    </dgm:pt>
    <dgm:pt modelId="{84C451CA-74D6-4F26-93BF-A18C3BCAFC10}">
      <dgm:prSet custT="1"/>
      <dgm:spPr>
        <a:solidFill>
          <a:schemeClr val="bg2">
            <a:lumMod val="90000"/>
          </a:schemeClr>
        </a:solidFill>
      </dgm:spPr>
      <dgm:t>
        <a:bodyPr/>
        <a:lstStyle/>
        <a:p>
          <a:r>
            <a:rPr lang="en-GB" sz="1400" dirty="0" smtClean="0">
              <a:solidFill>
                <a:schemeClr val="tx1"/>
              </a:solidFill>
            </a:rPr>
            <a:t>League tables</a:t>
          </a:r>
          <a:endParaRPr lang="en-GB" sz="1400" dirty="0">
            <a:solidFill>
              <a:schemeClr val="tx1"/>
            </a:solidFill>
          </a:endParaRPr>
        </a:p>
      </dgm:t>
    </dgm:pt>
    <dgm:pt modelId="{BDD8EFFB-3AF6-4FF0-B9C1-1D2B313EB701}" type="parTrans" cxnId="{8DED375A-2D28-4EDE-B039-090A3B148907}">
      <dgm:prSet/>
      <dgm:spPr/>
      <dgm:t>
        <a:bodyPr/>
        <a:lstStyle/>
        <a:p>
          <a:endParaRPr lang="en-GB" sz="1200">
            <a:solidFill>
              <a:schemeClr val="tx1"/>
            </a:solidFill>
          </a:endParaRPr>
        </a:p>
      </dgm:t>
    </dgm:pt>
    <dgm:pt modelId="{6A34F807-3A11-4BFE-BE5D-DCE857C3BC6A}" type="sibTrans" cxnId="{8DED375A-2D28-4EDE-B039-090A3B148907}">
      <dgm:prSet/>
      <dgm:spPr/>
      <dgm:t>
        <a:bodyPr/>
        <a:lstStyle/>
        <a:p>
          <a:endParaRPr lang="en-GB" sz="1600">
            <a:solidFill>
              <a:schemeClr val="tx1"/>
            </a:solidFill>
          </a:endParaRPr>
        </a:p>
      </dgm:t>
    </dgm:pt>
    <dgm:pt modelId="{005EED1B-76A4-4DBB-95DC-5C6B65E59BB9}">
      <dgm:prSet custT="1"/>
      <dgm:spPr>
        <a:solidFill>
          <a:schemeClr val="bg2">
            <a:lumMod val="90000"/>
          </a:schemeClr>
        </a:solidFill>
      </dgm:spPr>
      <dgm:t>
        <a:bodyPr/>
        <a:lstStyle/>
        <a:p>
          <a:r>
            <a:rPr lang="en-GB" sz="1400" dirty="0" smtClean="0">
              <a:solidFill>
                <a:schemeClr val="tx1"/>
              </a:solidFill>
            </a:rPr>
            <a:t>Academic practice</a:t>
          </a:r>
          <a:endParaRPr lang="en-GB" sz="1400" dirty="0">
            <a:solidFill>
              <a:schemeClr val="tx1"/>
            </a:solidFill>
          </a:endParaRPr>
        </a:p>
      </dgm:t>
    </dgm:pt>
    <dgm:pt modelId="{610499FC-0FF4-405C-9F52-A2298E8DD531}" type="parTrans" cxnId="{FC3EF94F-E4E8-4F87-A0A9-EC18621C7C2E}">
      <dgm:prSet/>
      <dgm:spPr/>
      <dgm:t>
        <a:bodyPr/>
        <a:lstStyle/>
        <a:p>
          <a:endParaRPr lang="en-GB" sz="1200">
            <a:solidFill>
              <a:schemeClr val="tx1"/>
            </a:solidFill>
          </a:endParaRPr>
        </a:p>
      </dgm:t>
    </dgm:pt>
    <dgm:pt modelId="{3427DC57-B33C-4587-89A8-86B9A80B9C67}" type="sibTrans" cxnId="{FC3EF94F-E4E8-4F87-A0A9-EC18621C7C2E}">
      <dgm:prSet/>
      <dgm:spPr/>
      <dgm:t>
        <a:bodyPr/>
        <a:lstStyle/>
        <a:p>
          <a:endParaRPr lang="en-GB" sz="1600">
            <a:solidFill>
              <a:schemeClr val="tx1"/>
            </a:solidFill>
          </a:endParaRPr>
        </a:p>
      </dgm:t>
    </dgm:pt>
    <dgm:pt modelId="{AFBCF681-95AB-4A98-91E1-6433CD632369}">
      <dgm:prSet custT="1"/>
      <dgm:spPr>
        <a:solidFill>
          <a:schemeClr val="bg2">
            <a:lumMod val="90000"/>
          </a:schemeClr>
        </a:solidFill>
      </dgm:spPr>
      <dgm:t>
        <a:bodyPr/>
        <a:lstStyle/>
        <a:p>
          <a:r>
            <a:rPr lang="en-GB" sz="1400" dirty="0" smtClean="0">
              <a:solidFill>
                <a:schemeClr val="tx1"/>
              </a:solidFill>
            </a:rPr>
            <a:t>Government expectations</a:t>
          </a:r>
          <a:endParaRPr lang="en-GB" sz="1400" dirty="0">
            <a:solidFill>
              <a:schemeClr val="tx1"/>
            </a:solidFill>
          </a:endParaRPr>
        </a:p>
      </dgm:t>
    </dgm:pt>
    <dgm:pt modelId="{2B1BEC66-AB13-4055-B3EB-C690C8126137}" type="parTrans" cxnId="{7D8EF406-5E2A-4CDB-A28B-5B3CC2C63051}">
      <dgm:prSet/>
      <dgm:spPr/>
      <dgm:t>
        <a:bodyPr/>
        <a:lstStyle/>
        <a:p>
          <a:endParaRPr lang="en-GB" sz="1200">
            <a:solidFill>
              <a:schemeClr val="tx1"/>
            </a:solidFill>
          </a:endParaRPr>
        </a:p>
      </dgm:t>
    </dgm:pt>
    <dgm:pt modelId="{AF7256F0-5110-4898-A2ED-CDB82D647D26}" type="sibTrans" cxnId="{7D8EF406-5E2A-4CDB-A28B-5B3CC2C63051}">
      <dgm:prSet/>
      <dgm:spPr/>
      <dgm:t>
        <a:bodyPr/>
        <a:lstStyle/>
        <a:p>
          <a:endParaRPr lang="en-GB" sz="1600">
            <a:solidFill>
              <a:schemeClr val="tx1"/>
            </a:solidFill>
          </a:endParaRPr>
        </a:p>
      </dgm:t>
    </dgm:pt>
    <dgm:pt modelId="{D5E44B24-33F1-4892-B15D-180E2D19C9E2}" type="pres">
      <dgm:prSet presAssocID="{17E085A0-AA5E-4F19-BE1B-A578F672AE97}" presName="composite" presStyleCnt="0">
        <dgm:presLayoutVars>
          <dgm:chMax val="5"/>
          <dgm:dir/>
          <dgm:animLvl val="ctr"/>
          <dgm:resizeHandles val="exact"/>
        </dgm:presLayoutVars>
      </dgm:prSet>
      <dgm:spPr/>
      <dgm:t>
        <a:bodyPr/>
        <a:lstStyle/>
        <a:p>
          <a:endParaRPr lang="en-GB"/>
        </a:p>
      </dgm:t>
    </dgm:pt>
    <dgm:pt modelId="{ECFA18A1-3C4B-4A46-937A-BD5A9C372C8E}" type="pres">
      <dgm:prSet presAssocID="{17E085A0-AA5E-4F19-BE1B-A578F672AE97}" presName="cycle" presStyleCnt="0"/>
      <dgm:spPr/>
    </dgm:pt>
    <dgm:pt modelId="{C6B57A42-A478-4691-B53A-08A2DCB06A91}" type="pres">
      <dgm:prSet presAssocID="{17E085A0-AA5E-4F19-BE1B-A578F672AE97}" presName="centerShape" presStyleCnt="0"/>
      <dgm:spPr/>
    </dgm:pt>
    <dgm:pt modelId="{F25CBACE-2BAE-4F77-A540-E938D8D908B8}" type="pres">
      <dgm:prSet presAssocID="{17E085A0-AA5E-4F19-BE1B-A578F672AE97}" presName="connSite" presStyleLbl="node1" presStyleIdx="0" presStyleCnt="9"/>
      <dgm:spPr/>
    </dgm:pt>
    <dgm:pt modelId="{4A74E040-512F-4C01-862E-674092D2AE26}" type="pres">
      <dgm:prSet presAssocID="{17E085A0-AA5E-4F19-BE1B-A578F672AE97}" presName="visible" presStyleLbl="node1" presStyleIdx="0" presStyleCnt="9" custScaleX="195253" custScaleY="150940" custLinFactNeighborX="15990" custLinFactNeighborY="159"/>
      <dgm:spPr/>
      <dgm:t>
        <a:bodyPr/>
        <a:lstStyle/>
        <a:p>
          <a:endParaRPr lang="en-GB"/>
        </a:p>
      </dgm:t>
    </dgm:pt>
    <dgm:pt modelId="{18BB0F22-1F21-42EC-BF92-1B9259DEA67B}" type="pres">
      <dgm:prSet presAssocID="{9AC774FC-E1FF-4AF9-839C-CB0270ED4B1E}" presName="Name25" presStyleLbl="parChTrans1D1" presStyleIdx="0" presStyleCnt="8"/>
      <dgm:spPr/>
      <dgm:t>
        <a:bodyPr/>
        <a:lstStyle/>
        <a:p>
          <a:endParaRPr lang="en-GB"/>
        </a:p>
      </dgm:t>
    </dgm:pt>
    <dgm:pt modelId="{3E83B809-AD22-4264-ADA7-08412A107E2E}" type="pres">
      <dgm:prSet presAssocID="{175AC5C9-C572-48E7-86D4-DF87A8999082}" presName="node" presStyleCnt="0"/>
      <dgm:spPr/>
    </dgm:pt>
    <dgm:pt modelId="{DF808F17-B997-487A-B332-5D6085B75B79}" type="pres">
      <dgm:prSet presAssocID="{175AC5C9-C572-48E7-86D4-DF87A8999082}" presName="parentNode" presStyleLbl="node1" presStyleIdx="1" presStyleCnt="9" custScaleX="276381" custScaleY="277887" custLinFactX="-328498" custLinFactY="100000" custLinFactNeighborX="-400000" custLinFactNeighborY="178370">
        <dgm:presLayoutVars>
          <dgm:chMax val="1"/>
          <dgm:bulletEnabled val="1"/>
        </dgm:presLayoutVars>
      </dgm:prSet>
      <dgm:spPr/>
      <dgm:t>
        <a:bodyPr/>
        <a:lstStyle/>
        <a:p>
          <a:endParaRPr lang="en-GB"/>
        </a:p>
      </dgm:t>
    </dgm:pt>
    <dgm:pt modelId="{4ED7A849-827D-4484-895E-46552AF04350}" type="pres">
      <dgm:prSet presAssocID="{175AC5C9-C572-48E7-86D4-DF87A8999082}" presName="childNode" presStyleLbl="revTx" presStyleIdx="0" presStyleCnt="0">
        <dgm:presLayoutVars>
          <dgm:bulletEnabled val="1"/>
        </dgm:presLayoutVars>
      </dgm:prSet>
      <dgm:spPr/>
    </dgm:pt>
    <dgm:pt modelId="{88AC9561-15BD-40D6-BD76-E44DA2F3E84C}" type="pres">
      <dgm:prSet presAssocID="{483BFC47-6AB3-4819-AD5F-32B100314BE6}" presName="Name25" presStyleLbl="parChTrans1D1" presStyleIdx="1" presStyleCnt="8"/>
      <dgm:spPr/>
      <dgm:t>
        <a:bodyPr/>
        <a:lstStyle/>
        <a:p>
          <a:endParaRPr lang="en-GB"/>
        </a:p>
      </dgm:t>
    </dgm:pt>
    <dgm:pt modelId="{F5A73AE8-A694-4676-8049-3444E1934F90}" type="pres">
      <dgm:prSet presAssocID="{932FBC35-6776-4DD3-AC9E-4D3EC8857C41}" presName="node" presStyleCnt="0"/>
      <dgm:spPr/>
    </dgm:pt>
    <dgm:pt modelId="{E463FED8-5ABE-4EB2-B72A-1E9D2317DF51}" type="pres">
      <dgm:prSet presAssocID="{932FBC35-6776-4DD3-AC9E-4D3EC8857C41}" presName="parentNode" presStyleLbl="node1" presStyleIdx="2" presStyleCnt="9" custScaleX="276381" custScaleY="277887" custLinFactX="-246505" custLinFactNeighborX="-300000" custLinFactNeighborY="-65627">
        <dgm:presLayoutVars>
          <dgm:chMax val="1"/>
          <dgm:bulletEnabled val="1"/>
        </dgm:presLayoutVars>
      </dgm:prSet>
      <dgm:spPr/>
      <dgm:t>
        <a:bodyPr/>
        <a:lstStyle/>
        <a:p>
          <a:endParaRPr lang="en-GB"/>
        </a:p>
      </dgm:t>
    </dgm:pt>
    <dgm:pt modelId="{93DAEE00-0A1A-4D39-80F8-71869F9ABACA}" type="pres">
      <dgm:prSet presAssocID="{932FBC35-6776-4DD3-AC9E-4D3EC8857C41}" presName="childNode" presStyleLbl="revTx" presStyleIdx="0" presStyleCnt="0">
        <dgm:presLayoutVars>
          <dgm:bulletEnabled val="1"/>
        </dgm:presLayoutVars>
      </dgm:prSet>
      <dgm:spPr/>
    </dgm:pt>
    <dgm:pt modelId="{4A74FDF0-93A6-4BE3-ADDD-CB5A12EC6904}" type="pres">
      <dgm:prSet presAssocID="{25F7C839-CAFD-4F64-976D-80858C78473D}" presName="Name25" presStyleLbl="parChTrans1D1" presStyleIdx="2" presStyleCnt="8"/>
      <dgm:spPr/>
      <dgm:t>
        <a:bodyPr/>
        <a:lstStyle/>
        <a:p>
          <a:endParaRPr lang="en-GB"/>
        </a:p>
      </dgm:t>
    </dgm:pt>
    <dgm:pt modelId="{9978069B-9D47-4C78-B111-8E268ED4DC4E}" type="pres">
      <dgm:prSet presAssocID="{2D42837A-5D08-4F56-8950-9EA1E1FC3305}" presName="node" presStyleCnt="0"/>
      <dgm:spPr/>
    </dgm:pt>
    <dgm:pt modelId="{C44C4ECD-DE8F-44C6-8DEC-AADDEAFAAE9A}" type="pres">
      <dgm:prSet presAssocID="{2D42837A-5D08-4F56-8950-9EA1E1FC3305}" presName="parentNode" presStyleLbl="node1" presStyleIdx="3" presStyleCnt="9" custScaleX="276381" custScaleY="277887" custLinFactX="-107695" custLinFactY="-62079" custLinFactNeighborX="-200000" custLinFactNeighborY="-100000">
        <dgm:presLayoutVars>
          <dgm:chMax val="1"/>
          <dgm:bulletEnabled val="1"/>
        </dgm:presLayoutVars>
      </dgm:prSet>
      <dgm:spPr/>
      <dgm:t>
        <a:bodyPr/>
        <a:lstStyle/>
        <a:p>
          <a:endParaRPr lang="en-GB"/>
        </a:p>
      </dgm:t>
    </dgm:pt>
    <dgm:pt modelId="{EE253B34-0B81-48DB-9BCA-854AF81258B5}" type="pres">
      <dgm:prSet presAssocID="{2D42837A-5D08-4F56-8950-9EA1E1FC3305}" presName="childNode" presStyleLbl="revTx" presStyleIdx="0" presStyleCnt="0">
        <dgm:presLayoutVars>
          <dgm:bulletEnabled val="1"/>
        </dgm:presLayoutVars>
      </dgm:prSet>
      <dgm:spPr/>
    </dgm:pt>
    <dgm:pt modelId="{D3F35262-887E-4089-849E-065798B7480C}" type="pres">
      <dgm:prSet presAssocID="{1DB0DD82-994E-4C7D-A3BE-87748A530E2B}" presName="Name25" presStyleLbl="parChTrans1D1" presStyleIdx="3" presStyleCnt="8"/>
      <dgm:spPr/>
      <dgm:t>
        <a:bodyPr/>
        <a:lstStyle/>
        <a:p>
          <a:endParaRPr lang="en-GB"/>
        </a:p>
      </dgm:t>
    </dgm:pt>
    <dgm:pt modelId="{F742698B-6054-4ECD-89EA-5516C705F978}" type="pres">
      <dgm:prSet presAssocID="{88968281-8517-4AE7-BE98-F154498F16D4}" presName="node" presStyleCnt="0"/>
      <dgm:spPr/>
    </dgm:pt>
    <dgm:pt modelId="{8AB26DF2-D02B-4AED-9760-78615DBC9B75}" type="pres">
      <dgm:prSet presAssocID="{88968281-8517-4AE7-BE98-F154498F16D4}" presName="parentNode" presStyleLbl="node1" presStyleIdx="4" presStyleCnt="9" custScaleX="293543" custScaleY="295142" custLinFactX="-5811" custLinFactY="-15792" custLinFactNeighborX="-100000" custLinFactNeighborY="-100000">
        <dgm:presLayoutVars>
          <dgm:chMax val="1"/>
          <dgm:bulletEnabled val="1"/>
        </dgm:presLayoutVars>
      </dgm:prSet>
      <dgm:spPr/>
      <dgm:t>
        <a:bodyPr/>
        <a:lstStyle/>
        <a:p>
          <a:endParaRPr lang="en-GB"/>
        </a:p>
      </dgm:t>
    </dgm:pt>
    <dgm:pt modelId="{4A594A65-2FA6-4407-AC34-1C3B778CCC2D}" type="pres">
      <dgm:prSet presAssocID="{88968281-8517-4AE7-BE98-F154498F16D4}" presName="childNode" presStyleLbl="revTx" presStyleIdx="0" presStyleCnt="0">
        <dgm:presLayoutVars>
          <dgm:bulletEnabled val="1"/>
        </dgm:presLayoutVars>
      </dgm:prSet>
      <dgm:spPr/>
    </dgm:pt>
    <dgm:pt modelId="{89189DF1-98AC-49EB-84E1-DDCF3D65770A}" type="pres">
      <dgm:prSet presAssocID="{610499FC-0FF4-405C-9F52-A2298E8DD531}" presName="Name25" presStyleLbl="parChTrans1D1" presStyleIdx="4" presStyleCnt="8"/>
      <dgm:spPr/>
      <dgm:t>
        <a:bodyPr/>
        <a:lstStyle/>
        <a:p>
          <a:endParaRPr lang="en-GB"/>
        </a:p>
      </dgm:t>
    </dgm:pt>
    <dgm:pt modelId="{A732674D-391A-4523-9277-EAF518410F2F}" type="pres">
      <dgm:prSet presAssocID="{005EED1B-76A4-4DBB-95DC-5C6B65E59BB9}" presName="node" presStyleCnt="0"/>
      <dgm:spPr/>
    </dgm:pt>
    <dgm:pt modelId="{40B532B7-C71E-48C6-A8F7-78DD7E90328E}" type="pres">
      <dgm:prSet presAssocID="{005EED1B-76A4-4DBB-95DC-5C6B65E59BB9}" presName="parentNode" presStyleLbl="node1" presStyleIdx="5" presStyleCnt="9" custScaleX="276383" custScaleY="277888" custLinFactX="-25015" custLinFactNeighborX="-100000" custLinFactNeighborY="37491">
        <dgm:presLayoutVars>
          <dgm:chMax val="1"/>
          <dgm:bulletEnabled val="1"/>
        </dgm:presLayoutVars>
      </dgm:prSet>
      <dgm:spPr/>
      <dgm:t>
        <a:bodyPr/>
        <a:lstStyle/>
        <a:p>
          <a:endParaRPr lang="en-GB"/>
        </a:p>
      </dgm:t>
    </dgm:pt>
    <dgm:pt modelId="{B9EF5B43-78F0-49F8-A71D-D1710ACB6D30}" type="pres">
      <dgm:prSet presAssocID="{005EED1B-76A4-4DBB-95DC-5C6B65E59BB9}" presName="childNode" presStyleLbl="revTx" presStyleIdx="0" presStyleCnt="0">
        <dgm:presLayoutVars>
          <dgm:bulletEnabled val="1"/>
        </dgm:presLayoutVars>
      </dgm:prSet>
      <dgm:spPr/>
    </dgm:pt>
    <dgm:pt modelId="{BEAECFA6-4F57-445A-8C4F-5C3C42684E39}" type="pres">
      <dgm:prSet presAssocID="{BDD8EFFB-3AF6-4FF0-B9C1-1D2B313EB701}" presName="Name25" presStyleLbl="parChTrans1D1" presStyleIdx="5" presStyleCnt="8"/>
      <dgm:spPr/>
      <dgm:t>
        <a:bodyPr/>
        <a:lstStyle/>
        <a:p>
          <a:endParaRPr lang="en-GB"/>
        </a:p>
      </dgm:t>
    </dgm:pt>
    <dgm:pt modelId="{25D030C5-191D-44E7-849E-6CD8139AC234}" type="pres">
      <dgm:prSet presAssocID="{84C451CA-74D6-4F26-93BF-A18C3BCAFC10}" presName="node" presStyleCnt="0"/>
      <dgm:spPr/>
    </dgm:pt>
    <dgm:pt modelId="{0032C6FC-3F7F-4AEE-AA9D-593B086FA576}" type="pres">
      <dgm:prSet presAssocID="{84C451CA-74D6-4F26-93BF-A18C3BCAFC10}" presName="parentNode" presStyleLbl="node1" presStyleIdx="6" presStyleCnt="9" custScaleX="276383" custScaleY="277888" custLinFactX="-100000" custLinFactY="20626" custLinFactNeighborX="-153202" custLinFactNeighborY="100000">
        <dgm:presLayoutVars>
          <dgm:chMax val="1"/>
          <dgm:bulletEnabled val="1"/>
        </dgm:presLayoutVars>
      </dgm:prSet>
      <dgm:spPr/>
      <dgm:t>
        <a:bodyPr/>
        <a:lstStyle/>
        <a:p>
          <a:endParaRPr lang="en-GB"/>
        </a:p>
      </dgm:t>
    </dgm:pt>
    <dgm:pt modelId="{378CFC34-27CF-4EBE-BE08-F7BCC22E9436}" type="pres">
      <dgm:prSet presAssocID="{84C451CA-74D6-4F26-93BF-A18C3BCAFC10}" presName="childNode" presStyleLbl="revTx" presStyleIdx="0" presStyleCnt="0">
        <dgm:presLayoutVars>
          <dgm:bulletEnabled val="1"/>
        </dgm:presLayoutVars>
      </dgm:prSet>
      <dgm:spPr/>
      <dgm:t>
        <a:bodyPr/>
        <a:lstStyle/>
        <a:p>
          <a:endParaRPr lang="en-GB"/>
        </a:p>
      </dgm:t>
    </dgm:pt>
    <dgm:pt modelId="{E261E22E-7003-4109-9E44-D1435BC45A1C}" type="pres">
      <dgm:prSet presAssocID="{DDA2D057-6F74-488C-9C43-0B941FEF0EDD}" presName="Name25" presStyleLbl="parChTrans1D1" presStyleIdx="6" presStyleCnt="8"/>
      <dgm:spPr/>
      <dgm:t>
        <a:bodyPr/>
        <a:lstStyle/>
        <a:p>
          <a:endParaRPr lang="en-GB"/>
        </a:p>
      </dgm:t>
    </dgm:pt>
    <dgm:pt modelId="{D4DD5526-FB6B-49D5-9275-DCFF3E2FA2CF}" type="pres">
      <dgm:prSet presAssocID="{063CCB7E-E040-4BA2-A93A-88722CE5B448}" presName="node" presStyleCnt="0"/>
      <dgm:spPr/>
    </dgm:pt>
    <dgm:pt modelId="{6DC05794-E06C-4281-A7AF-428548B5361C}" type="pres">
      <dgm:prSet presAssocID="{063CCB7E-E040-4BA2-A93A-88722CE5B448}" presName="parentNode" presStyleLbl="node1" presStyleIdx="7" presStyleCnt="9" custScaleX="299338" custScaleY="300967" custLinFactX="-200000" custLinFactNeighborX="-279668" custLinFactNeighborY="17705">
        <dgm:presLayoutVars>
          <dgm:chMax val="1"/>
          <dgm:bulletEnabled val="1"/>
        </dgm:presLayoutVars>
      </dgm:prSet>
      <dgm:spPr/>
      <dgm:t>
        <a:bodyPr/>
        <a:lstStyle/>
        <a:p>
          <a:endParaRPr lang="en-GB"/>
        </a:p>
      </dgm:t>
    </dgm:pt>
    <dgm:pt modelId="{F5B279B7-5744-4D39-8166-414AF3CED7A3}" type="pres">
      <dgm:prSet presAssocID="{063CCB7E-E040-4BA2-A93A-88722CE5B448}" presName="childNode" presStyleLbl="revTx" presStyleIdx="0" presStyleCnt="0">
        <dgm:presLayoutVars>
          <dgm:bulletEnabled val="1"/>
        </dgm:presLayoutVars>
      </dgm:prSet>
      <dgm:spPr/>
    </dgm:pt>
    <dgm:pt modelId="{E89E1EA2-1FC7-49A2-B218-AD50B504ECC1}" type="pres">
      <dgm:prSet presAssocID="{2B1BEC66-AB13-4055-B3EB-C690C8126137}" presName="Name25" presStyleLbl="parChTrans1D1" presStyleIdx="7" presStyleCnt="8"/>
      <dgm:spPr/>
      <dgm:t>
        <a:bodyPr/>
        <a:lstStyle/>
        <a:p>
          <a:endParaRPr lang="en-GB"/>
        </a:p>
      </dgm:t>
    </dgm:pt>
    <dgm:pt modelId="{A806F89E-BDEC-40C2-B75A-4C93F07978A2}" type="pres">
      <dgm:prSet presAssocID="{AFBCF681-95AB-4A98-91E1-6433CD632369}" presName="node" presStyleCnt="0"/>
      <dgm:spPr/>
    </dgm:pt>
    <dgm:pt modelId="{3C30BD73-5514-4B97-AA08-2BC9F4E7F302}" type="pres">
      <dgm:prSet presAssocID="{AFBCF681-95AB-4A98-91E1-6433CD632369}" presName="parentNode" presStyleLbl="node1" presStyleIdx="8" presStyleCnt="9" custScaleX="294382" custScaleY="295985" custLinFactX="-300000" custLinFactY="-100000" custLinFactNeighborX="-357333" custLinFactNeighborY="-188154">
        <dgm:presLayoutVars>
          <dgm:chMax val="1"/>
          <dgm:bulletEnabled val="1"/>
        </dgm:presLayoutVars>
      </dgm:prSet>
      <dgm:spPr/>
      <dgm:t>
        <a:bodyPr/>
        <a:lstStyle/>
        <a:p>
          <a:endParaRPr lang="en-GB"/>
        </a:p>
      </dgm:t>
    </dgm:pt>
    <dgm:pt modelId="{154FF9BB-A541-4810-B4CB-C6782BB7E73C}" type="pres">
      <dgm:prSet presAssocID="{AFBCF681-95AB-4A98-91E1-6433CD632369}" presName="childNode" presStyleLbl="revTx" presStyleIdx="0" presStyleCnt="0">
        <dgm:presLayoutVars>
          <dgm:bulletEnabled val="1"/>
        </dgm:presLayoutVars>
      </dgm:prSet>
      <dgm:spPr/>
    </dgm:pt>
  </dgm:ptLst>
  <dgm:cxnLst>
    <dgm:cxn modelId="{CBD6D6FB-DF0D-4677-8534-116C8C662840}" type="presOf" srcId="{25F7C839-CAFD-4F64-976D-80858C78473D}" destId="{4A74FDF0-93A6-4BE3-ADDD-CB5A12EC6904}" srcOrd="0" destOrd="0" presId="urn:microsoft.com/office/officeart/2005/8/layout/radial2"/>
    <dgm:cxn modelId="{F6C52CDB-9F0E-4769-BCB0-719A67DACDF6}" type="presOf" srcId="{932FBC35-6776-4DD3-AC9E-4D3EC8857C41}" destId="{E463FED8-5ABE-4EB2-B72A-1E9D2317DF51}" srcOrd="0" destOrd="0" presId="urn:microsoft.com/office/officeart/2005/8/layout/radial2"/>
    <dgm:cxn modelId="{3935DF0D-0731-4507-A876-245F6BAD97BB}" type="presOf" srcId="{610499FC-0FF4-405C-9F52-A2298E8DD531}" destId="{89189DF1-98AC-49EB-84E1-DDCF3D65770A}" srcOrd="0" destOrd="0" presId="urn:microsoft.com/office/officeart/2005/8/layout/radial2"/>
    <dgm:cxn modelId="{9D1720AE-DF3C-492E-BAC1-BC56FDBD56EA}" type="presOf" srcId="{1DB0DD82-994E-4C7D-A3BE-87748A530E2B}" destId="{D3F35262-887E-4089-849E-065798B7480C}" srcOrd="0" destOrd="0" presId="urn:microsoft.com/office/officeart/2005/8/layout/radial2"/>
    <dgm:cxn modelId="{706D4DF4-310C-4F4C-AB62-57C96C888371}" type="presOf" srcId="{88968281-8517-4AE7-BE98-F154498F16D4}" destId="{8AB26DF2-D02B-4AED-9760-78615DBC9B75}" srcOrd="0" destOrd="0" presId="urn:microsoft.com/office/officeart/2005/8/layout/radial2"/>
    <dgm:cxn modelId="{82FA4457-830C-481B-8124-0D4C8BE46EDB}" type="presOf" srcId="{BDD8EFFB-3AF6-4FF0-B9C1-1D2B313EB701}" destId="{BEAECFA6-4F57-445A-8C4F-5C3C42684E39}" srcOrd="0" destOrd="0" presId="urn:microsoft.com/office/officeart/2005/8/layout/radial2"/>
    <dgm:cxn modelId="{049E168A-3512-4F63-AEA0-6A8ED96C415B}" type="presOf" srcId="{005EED1B-76A4-4DBB-95DC-5C6B65E59BB9}" destId="{40B532B7-C71E-48C6-A8F7-78DD7E90328E}" srcOrd="0" destOrd="0" presId="urn:microsoft.com/office/officeart/2005/8/layout/radial2"/>
    <dgm:cxn modelId="{BFF55064-5E6E-4BA1-9ED5-5C928B0BFBDB}" type="presOf" srcId="{483BFC47-6AB3-4819-AD5F-32B100314BE6}" destId="{88AC9561-15BD-40D6-BD76-E44DA2F3E84C}" srcOrd="0" destOrd="0" presId="urn:microsoft.com/office/officeart/2005/8/layout/radial2"/>
    <dgm:cxn modelId="{979B5FCE-1658-4B5C-932F-8A92E9A4860E}" type="presOf" srcId="{175AC5C9-C572-48E7-86D4-DF87A8999082}" destId="{DF808F17-B997-487A-B332-5D6085B75B79}" srcOrd="0" destOrd="0" presId="urn:microsoft.com/office/officeart/2005/8/layout/radial2"/>
    <dgm:cxn modelId="{171F6B20-F9BC-42AB-897D-3076CD438CFB}" type="presOf" srcId="{2B1BEC66-AB13-4055-B3EB-C690C8126137}" destId="{E89E1EA2-1FC7-49A2-B218-AD50B504ECC1}" srcOrd="0" destOrd="0" presId="urn:microsoft.com/office/officeart/2005/8/layout/radial2"/>
    <dgm:cxn modelId="{FC3EF94F-E4E8-4F87-A0A9-EC18621C7C2E}" srcId="{17E085A0-AA5E-4F19-BE1B-A578F672AE97}" destId="{005EED1B-76A4-4DBB-95DC-5C6B65E59BB9}" srcOrd="4" destOrd="0" parTransId="{610499FC-0FF4-405C-9F52-A2298E8DD531}" sibTransId="{3427DC57-B33C-4587-89A8-86B9A80B9C67}"/>
    <dgm:cxn modelId="{B7038D65-7A45-40CA-AB38-7BDD5BE482AA}" type="presOf" srcId="{84C451CA-74D6-4F26-93BF-A18C3BCAFC10}" destId="{0032C6FC-3F7F-4AEE-AA9D-593B086FA576}" srcOrd="0" destOrd="0" presId="urn:microsoft.com/office/officeart/2005/8/layout/radial2"/>
    <dgm:cxn modelId="{E56AABF2-AC0F-4913-976F-E4EBE96000C8}" srcId="{17E085A0-AA5E-4F19-BE1B-A578F672AE97}" destId="{2D42837A-5D08-4F56-8950-9EA1E1FC3305}" srcOrd="2" destOrd="0" parTransId="{25F7C839-CAFD-4F64-976D-80858C78473D}" sibTransId="{AB71E5B7-1F20-4BD1-AE0F-80889158AFEC}"/>
    <dgm:cxn modelId="{2EB064D5-C3A5-494B-972E-80FC0E4B4C6F}" srcId="{17E085A0-AA5E-4F19-BE1B-A578F672AE97}" destId="{932FBC35-6776-4DD3-AC9E-4D3EC8857C41}" srcOrd="1" destOrd="0" parTransId="{483BFC47-6AB3-4819-AD5F-32B100314BE6}" sibTransId="{B927053F-227D-4869-BC52-A70ECA1FFBB4}"/>
    <dgm:cxn modelId="{5661C8E4-8BAF-4620-B3B4-7E6822158757}" type="presOf" srcId="{9AC774FC-E1FF-4AF9-839C-CB0270ED4B1E}" destId="{18BB0F22-1F21-42EC-BF92-1B9259DEA67B}" srcOrd="0" destOrd="0" presId="urn:microsoft.com/office/officeart/2005/8/layout/radial2"/>
    <dgm:cxn modelId="{C7FDD0F6-4FD0-4519-AADA-CF01F62DDB1C}" type="presOf" srcId="{AFBCF681-95AB-4A98-91E1-6433CD632369}" destId="{3C30BD73-5514-4B97-AA08-2BC9F4E7F302}" srcOrd="0" destOrd="0" presId="urn:microsoft.com/office/officeart/2005/8/layout/radial2"/>
    <dgm:cxn modelId="{887D42AA-9E08-45C9-B4C9-2DA7AAD293A5}" type="presOf" srcId="{17E085A0-AA5E-4F19-BE1B-A578F672AE97}" destId="{D5E44B24-33F1-4892-B15D-180E2D19C9E2}" srcOrd="0" destOrd="0" presId="urn:microsoft.com/office/officeart/2005/8/layout/radial2"/>
    <dgm:cxn modelId="{8DED375A-2D28-4EDE-B039-090A3B148907}" srcId="{17E085A0-AA5E-4F19-BE1B-A578F672AE97}" destId="{84C451CA-74D6-4F26-93BF-A18C3BCAFC10}" srcOrd="5" destOrd="0" parTransId="{BDD8EFFB-3AF6-4FF0-B9C1-1D2B313EB701}" sibTransId="{6A34F807-3A11-4BFE-BE5D-DCE857C3BC6A}"/>
    <dgm:cxn modelId="{8C502721-FFA4-4A6F-BE36-153746E9F90C}" type="presOf" srcId="{DDA2D057-6F74-488C-9C43-0B941FEF0EDD}" destId="{E261E22E-7003-4109-9E44-D1435BC45A1C}" srcOrd="0" destOrd="0" presId="urn:microsoft.com/office/officeart/2005/8/layout/radial2"/>
    <dgm:cxn modelId="{4D84F666-9220-4A28-A0FE-5D88004BE9BB}" type="presOf" srcId="{063CCB7E-E040-4BA2-A93A-88722CE5B448}" destId="{6DC05794-E06C-4281-A7AF-428548B5361C}" srcOrd="0" destOrd="0" presId="urn:microsoft.com/office/officeart/2005/8/layout/radial2"/>
    <dgm:cxn modelId="{D7A7D867-9CBC-4C5B-92B5-09D5B0139D7C}" srcId="{17E085A0-AA5E-4F19-BE1B-A578F672AE97}" destId="{175AC5C9-C572-48E7-86D4-DF87A8999082}" srcOrd="0" destOrd="0" parTransId="{9AC774FC-E1FF-4AF9-839C-CB0270ED4B1E}" sibTransId="{0F1755A5-EE00-45A9-8B01-E691942C3393}"/>
    <dgm:cxn modelId="{7D8EF406-5E2A-4CDB-A28B-5B3CC2C63051}" srcId="{17E085A0-AA5E-4F19-BE1B-A578F672AE97}" destId="{AFBCF681-95AB-4A98-91E1-6433CD632369}" srcOrd="7" destOrd="0" parTransId="{2B1BEC66-AB13-4055-B3EB-C690C8126137}" sibTransId="{AF7256F0-5110-4898-A2ED-CDB82D647D26}"/>
    <dgm:cxn modelId="{FD07E7DC-7C6D-40C3-A5E0-A8CA42E27449}" srcId="{17E085A0-AA5E-4F19-BE1B-A578F672AE97}" destId="{88968281-8517-4AE7-BE98-F154498F16D4}" srcOrd="3" destOrd="0" parTransId="{1DB0DD82-994E-4C7D-A3BE-87748A530E2B}" sibTransId="{A420E30F-7AA0-4EB0-861A-FD6147246E64}"/>
    <dgm:cxn modelId="{9298AA5F-7BA6-4F2E-AA23-976AF06C2D4D}" srcId="{17E085A0-AA5E-4F19-BE1B-A578F672AE97}" destId="{063CCB7E-E040-4BA2-A93A-88722CE5B448}" srcOrd="6" destOrd="0" parTransId="{DDA2D057-6F74-488C-9C43-0B941FEF0EDD}" sibTransId="{B0CE2A68-8388-4C99-9B19-208C13A684C1}"/>
    <dgm:cxn modelId="{14F42F85-5CE5-42CC-BAC8-BA2F5209F381}" type="presOf" srcId="{2D42837A-5D08-4F56-8950-9EA1E1FC3305}" destId="{C44C4ECD-DE8F-44C6-8DEC-AADDEAFAAE9A}" srcOrd="0" destOrd="0" presId="urn:microsoft.com/office/officeart/2005/8/layout/radial2"/>
    <dgm:cxn modelId="{B169C8A3-8F6A-4794-9F2F-C52E0B2F42B7}" type="presParOf" srcId="{D5E44B24-33F1-4892-B15D-180E2D19C9E2}" destId="{ECFA18A1-3C4B-4A46-937A-BD5A9C372C8E}" srcOrd="0" destOrd="0" presId="urn:microsoft.com/office/officeart/2005/8/layout/radial2"/>
    <dgm:cxn modelId="{07083294-F644-44D4-A204-CF6704031073}" type="presParOf" srcId="{ECFA18A1-3C4B-4A46-937A-BD5A9C372C8E}" destId="{C6B57A42-A478-4691-B53A-08A2DCB06A91}" srcOrd="0" destOrd="0" presId="urn:microsoft.com/office/officeart/2005/8/layout/radial2"/>
    <dgm:cxn modelId="{F2669787-DF79-4A31-A6FE-59AA70FB93FD}" type="presParOf" srcId="{C6B57A42-A478-4691-B53A-08A2DCB06A91}" destId="{F25CBACE-2BAE-4F77-A540-E938D8D908B8}" srcOrd="0" destOrd="0" presId="urn:microsoft.com/office/officeart/2005/8/layout/radial2"/>
    <dgm:cxn modelId="{4893DA52-0211-4C13-BB67-2A83F039E146}" type="presParOf" srcId="{C6B57A42-A478-4691-B53A-08A2DCB06A91}" destId="{4A74E040-512F-4C01-862E-674092D2AE26}" srcOrd="1" destOrd="0" presId="urn:microsoft.com/office/officeart/2005/8/layout/radial2"/>
    <dgm:cxn modelId="{006FF41F-7A23-4556-AD81-04E002D309D2}" type="presParOf" srcId="{ECFA18A1-3C4B-4A46-937A-BD5A9C372C8E}" destId="{18BB0F22-1F21-42EC-BF92-1B9259DEA67B}" srcOrd="1" destOrd="0" presId="urn:microsoft.com/office/officeart/2005/8/layout/radial2"/>
    <dgm:cxn modelId="{3A3E0030-8ED8-4A29-B249-E9B72EC20270}" type="presParOf" srcId="{ECFA18A1-3C4B-4A46-937A-BD5A9C372C8E}" destId="{3E83B809-AD22-4264-ADA7-08412A107E2E}" srcOrd="2" destOrd="0" presId="urn:microsoft.com/office/officeart/2005/8/layout/radial2"/>
    <dgm:cxn modelId="{6996DF09-50E2-45DE-BA64-D490517E2FFD}" type="presParOf" srcId="{3E83B809-AD22-4264-ADA7-08412A107E2E}" destId="{DF808F17-B997-487A-B332-5D6085B75B79}" srcOrd="0" destOrd="0" presId="urn:microsoft.com/office/officeart/2005/8/layout/radial2"/>
    <dgm:cxn modelId="{F1360118-3B97-43E6-BD89-754D35B7C7D2}" type="presParOf" srcId="{3E83B809-AD22-4264-ADA7-08412A107E2E}" destId="{4ED7A849-827D-4484-895E-46552AF04350}" srcOrd="1" destOrd="0" presId="urn:microsoft.com/office/officeart/2005/8/layout/radial2"/>
    <dgm:cxn modelId="{A34774B4-D77D-4FE9-8942-2BADEDCC1279}" type="presParOf" srcId="{ECFA18A1-3C4B-4A46-937A-BD5A9C372C8E}" destId="{88AC9561-15BD-40D6-BD76-E44DA2F3E84C}" srcOrd="3" destOrd="0" presId="urn:microsoft.com/office/officeart/2005/8/layout/radial2"/>
    <dgm:cxn modelId="{6A2C9A7B-B589-468C-A014-D2739D171455}" type="presParOf" srcId="{ECFA18A1-3C4B-4A46-937A-BD5A9C372C8E}" destId="{F5A73AE8-A694-4676-8049-3444E1934F90}" srcOrd="4" destOrd="0" presId="urn:microsoft.com/office/officeart/2005/8/layout/radial2"/>
    <dgm:cxn modelId="{B14DAA24-BC81-45FE-8583-09F3C652EBF8}" type="presParOf" srcId="{F5A73AE8-A694-4676-8049-3444E1934F90}" destId="{E463FED8-5ABE-4EB2-B72A-1E9D2317DF51}" srcOrd="0" destOrd="0" presId="urn:microsoft.com/office/officeart/2005/8/layout/radial2"/>
    <dgm:cxn modelId="{C42E648B-DE9E-4718-B88E-898F53EEF737}" type="presParOf" srcId="{F5A73AE8-A694-4676-8049-3444E1934F90}" destId="{93DAEE00-0A1A-4D39-80F8-71869F9ABACA}" srcOrd="1" destOrd="0" presId="urn:microsoft.com/office/officeart/2005/8/layout/radial2"/>
    <dgm:cxn modelId="{02166E65-75A0-4A81-B331-5A41F1026C3B}" type="presParOf" srcId="{ECFA18A1-3C4B-4A46-937A-BD5A9C372C8E}" destId="{4A74FDF0-93A6-4BE3-ADDD-CB5A12EC6904}" srcOrd="5" destOrd="0" presId="urn:microsoft.com/office/officeart/2005/8/layout/radial2"/>
    <dgm:cxn modelId="{B1A61611-2F6C-4E67-81BE-C6064B250E55}" type="presParOf" srcId="{ECFA18A1-3C4B-4A46-937A-BD5A9C372C8E}" destId="{9978069B-9D47-4C78-B111-8E268ED4DC4E}" srcOrd="6" destOrd="0" presId="urn:microsoft.com/office/officeart/2005/8/layout/radial2"/>
    <dgm:cxn modelId="{1AAF01FD-B725-4064-AFB6-F820448603C7}" type="presParOf" srcId="{9978069B-9D47-4C78-B111-8E268ED4DC4E}" destId="{C44C4ECD-DE8F-44C6-8DEC-AADDEAFAAE9A}" srcOrd="0" destOrd="0" presId="urn:microsoft.com/office/officeart/2005/8/layout/radial2"/>
    <dgm:cxn modelId="{80B28C76-DAD0-4EB0-8AEC-EB1F8E93C5C6}" type="presParOf" srcId="{9978069B-9D47-4C78-B111-8E268ED4DC4E}" destId="{EE253B34-0B81-48DB-9BCA-854AF81258B5}" srcOrd="1" destOrd="0" presId="urn:microsoft.com/office/officeart/2005/8/layout/radial2"/>
    <dgm:cxn modelId="{697E6209-BB42-47B2-A6BD-69E8C1D57B84}" type="presParOf" srcId="{ECFA18A1-3C4B-4A46-937A-BD5A9C372C8E}" destId="{D3F35262-887E-4089-849E-065798B7480C}" srcOrd="7" destOrd="0" presId="urn:microsoft.com/office/officeart/2005/8/layout/radial2"/>
    <dgm:cxn modelId="{C9BCB8D3-7210-4B66-9848-68DC393A1483}" type="presParOf" srcId="{ECFA18A1-3C4B-4A46-937A-BD5A9C372C8E}" destId="{F742698B-6054-4ECD-89EA-5516C705F978}" srcOrd="8" destOrd="0" presId="urn:microsoft.com/office/officeart/2005/8/layout/radial2"/>
    <dgm:cxn modelId="{4690A1FB-27DE-4BBF-8318-352919490D43}" type="presParOf" srcId="{F742698B-6054-4ECD-89EA-5516C705F978}" destId="{8AB26DF2-D02B-4AED-9760-78615DBC9B75}" srcOrd="0" destOrd="0" presId="urn:microsoft.com/office/officeart/2005/8/layout/radial2"/>
    <dgm:cxn modelId="{E2E1EA94-0B8C-4B9E-A50B-45ADC43BA2EA}" type="presParOf" srcId="{F742698B-6054-4ECD-89EA-5516C705F978}" destId="{4A594A65-2FA6-4407-AC34-1C3B778CCC2D}" srcOrd="1" destOrd="0" presId="urn:microsoft.com/office/officeart/2005/8/layout/radial2"/>
    <dgm:cxn modelId="{67FB8AB4-347F-47E3-BE9F-8B9CF5C44CDA}" type="presParOf" srcId="{ECFA18A1-3C4B-4A46-937A-BD5A9C372C8E}" destId="{89189DF1-98AC-49EB-84E1-DDCF3D65770A}" srcOrd="9" destOrd="0" presId="urn:microsoft.com/office/officeart/2005/8/layout/radial2"/>
    <dgm:cxn modelId="{0CA1FD80-A6B0-4AFD-B37D-1289E5C714F0}" type="presParOf" srcId="{ECFA18A1-3C4B-4A46-937A-BD5A9C372C8E}" destId="{A732674D-391A-4523-9277-EAF518410F2F}" srcOrd="10" destOrd="0" presId="urn:microsoft.com/office/officeart/2005/8/layout/radial2"/>
    <dgm:cxn modelId="{7EDE8D59-A5F4-486E-848F-F55511F986AD}" type="presParOf" srcId="{A732674D-391A-4523-9277-EAF518410F2F}" destId="{40B532B7-C71E-48C6-A8F7-78DD7E90328E}" srcOrd="0" destOrd="0" presId="urn:microsoft.com/office/officeart/2005/8/layout/radial2"/>
    <dgm:cxn modelId="{AC2E5D8A-B746-45E7-9803-3FA153289092}" type="presParOf" srcId="{A732674D-391A-4523-9277-EAF518410F2F}" destId="{B9EF5B43-78F0-49F8-A71D-D1710ACB6D30}" srcOrd="1" destOrd="0" presId="urn:microsoft.com/office/officeart/2005/8/layout/radial2"/>
    <dgm:cxn modelId="{0417CA81-F9D5-46ED-82B2-04283149E11C}" type="presParOf" srcId="{ECFA18A1-3C4B-4A46-937A-BD5A9C372C8E}" destId="{BEAECFA6-4F57-445A-8C4F-5C3C42684E39}" srcOrd="11" destOrd="0" presId="urn:microsoft.com/office/officeart/2005/8/layout/radial2"/>
    <dgm:cxn modelId="{141A8C8C-E1C7-4A55-8B59-8FF7AAEBBF67}" type="presParOf" srcId="{ECFA18A1-3C4B-4A46-937A-BD5A9C372C8E}" destId="{25D030C5-191D-44E7-849E-6CD8139AC234}" srcOrd="12" destOrd="0" presId="urn:microsoft.com/office/officeart/2005/8/layout/radial2"/>
    <dgm:cxn modelId="{85C90B0D-5D8A-42B1-BE74-58A9AB070C2B}" type="presParOf" srcId="{25D030C5-191D-44E7-849E-6CD8139AC234}" destId="{0032C6FC-3F7F-4AEE-AA9D-593B086FA576}" srcOrd="0" destOrd="0" presId="urn:microsoft.com/office/officeart/2005/8/layout/radial2"/>
    <dgm:cxn modelId="{FA1BF255-EC33-4BB6-965E-EEBBB7BB6A02}" type="presParOf" srcId="{25D030C5-191D-44E7-849E-6CD8139AC234}" destId="{378CFC34-27CF-4EBE-BE08-F7BCC22E9436}" srcOrd="1" destOrd="0" presId="urn:microsoft.com/office/officeart/2005/8/layout/radial2"/>
    <dgm:cxn modelId="{524C6E54-20D2-43A7-89EA-236BECF08FE4}" type="presParOf" srcId="{ECFA18A1-3C4B-4A46-937A-BD5A9C372C8E}" destId="{E261E22E-7003-4109-9E44-D1435BC45A1C}" srcOrd="13" destOrd="0" presId="urn:microsoft.com/office/officeart/2005/8/layout/radial2"/>
    <dgm:cxn modelId="{F78DB71A-A550-4644-8C00-5A250AE99BCF}" type="presParOf" srcId="{ECFA18A1-3C4B-4A46-937A-BD5A9C372C8E}" destId="{D4DD5526-FB6B-49D5-9275-DCFF3E2FA2CF}" srcOrd="14" destOrd="0" presId="urn:microsoft.com/office/officeart/2005/8/layout/radial2"/>
    <dgm:cxn modelId="{F1373832-8BFE-4D97-BA38-BCFB50EC5A5B}" type="presParOf" srcId="{D4DD5526-FB6B-49D5-9275-DCFF3E2FA2CF}" destId="{6DC05794-E06C-4281-A7AF-428548B5361C}" srcOrd="0" destOrd="0" presId="urn:microsoft.com/office/officeart/2005/8/layout/radial2"/>
    <dgm:cxn modelId="{94CE3455-896D-449D-976B-D2EC6C36A3EC}" type="presParOf" srcId="{D4DD5526-FB6B-49D5-9275-DCFF3E2FA2CF}" destId="{F5B279B7-5744-4D39-8166-414AF3CED7A3}" srcOrd="1" destOrd="0" presId="urn:microsoft.com/office/officeart/2005/8/layout/radial2"/>
    <dgm:cxn modelId="{B3C40641-0AC3-4690-8E17-60EE85D8BBB0}" type="presParOf" srcId="{ECFA18A1-3C4B-4A46-937A-BD5A9C372C8E}" destId="{E89E1EA2-1FC7-49A2-B218-AD50B504ECC1}" srcOrd="15" destOrd="0" presId="urn:microsoft.com/office/officeart/2005/8/layout/radial2"/>
    <dgm:cxn modelId="{65CA86C2-3EAE-49FB-BEC1-3ABDF9AC1B71}" type="presParOf" srcId="{ECFA18A1-3C4B-4A46-937A-BD5A9C372C8E}" destId="{A806F89E-BDEC-40C2-B75A-4C93F07978A2}" srcOrd="16" destOrd="0" presId="urn:microsoft.com/office/officeart/2005/8/layout/radial2"/>
    <dgm:cxn modelId="{DB02A3F8-8642-4D77-A2E8-FDC3A59F660D}" type="presParOf" srcId="{A806F89E-BDEC-40C2-B75A-4C93F07978A2}" destId="{3C30BD73-5514-4B97-AA08-2BC9F4E7F302}" srcOrd="0" destOrd="0" presId="urn:microsoft.com/office/officeart/2005/8/layout/radial2"/>
    <dgm:cxn modelId="{A4AF3D82-6FC7-4F5F-98F8-435073B86496}" type="presParOf" srcId="{A806F89E-BDEC-40C2-B75A-4C93F07978A2}" destId="{154FF9BB-A541-4810-B4CB-C6782BB7E73C}"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D8AD29-D43C-4322-B127-99D2337D2391}" type="doc">
      <dgm:prSet loTypeId="urn:microsoft.com/office/officeart/2005/8/layout/radial6" loCatId="relationship" qsTypeId="urn:microsoft.com/office/officeart/2005/8/quickstyle/simple1" qsCatId="simple" csTypeId="urn:microsoft.com/office/officeart/2005/8/colors/accent2_2" csCatId="accent2" phldr="1"/>
      <dgm:spPr/>
      <dgm:t>
        <a:bodyPr/>
        <a:lstStyle/>
        <a:p>
          <a:endParaRPr lang="en-GB"/>
        </a:p>
      </dgm:t>
    </dgm:pt>
    <dgm:pt modelId="{FD5E72DE-A892-4C4A-86D8-14F1194454FE}">
      <dgm:prSet phldrT="[Text]"/>
      <dgm:spPr/>
      <dgm:t>
        <a:bodyPr/>
        <a:lstStyle/>
        <a:p>
          <a:r>
            <a:rPr lang="en-GB" dirty="0" smtClean="0"/>
            <a:t>Course Design</a:t>
          </a:r>
          <a:endParaRPr lang="en-GB" dirty="0"/>
        </a:p>
      </dgm:t>
    </dgm:pt>
    <dgm:pt modelId="{684E04EC-4BD2-4639-BB58-81D0F77471E8}" type="parTrans" cxnId="{709FC13A-4EFF-42AA-874E-5E95284B4604}">
      <dgm:prSet/>
      <dgm:spPr/>
      <dgm:t>
        <a:bodyPr/>
        <a:lstStyle/>
        <a:p>
          <a:endParaRPr lang="en-GB"/>
        </a:p>
      </dgm:t>
    </dgm:pt>
    <dgm:pt modelId="{56EF24F2-C468-4DDA-AB30-6C0FE0965D7B}" type="sibTrans" cxnId="{709FC13A-4EFF-42AA-874E-5E95284B4604}">
      <dgm:prSet/>
      <dgm:spPr/>
      <dgm:t>
        <a:bodyPr/>
        <a:lstStyle/>
        <a:p>
          <a:endParaRPr lang="en-GB"/>
        </a:p>
      </dgm:t>
    </dgm:pt>
    <dgm:pt modelId="{A0CD402F-622B-4A6A-9108-EA2F08E3173B}">
      <dgm:prSet phldrT="[Text]"/>
      <dgm:spPr/>
      <dgm:t>
        <a:bodyPr/>
        <a:lstStyle/>
        <a:p>
          <a:r>
            <a:rPr lang="en-GB" dirty="0" smtClean="0"/>
            <a:t>Internationalising</a:t>
          </a:r>
        </a:p>
        <a:p>
          <a:r>
            <a:rPr lang="en-GB" dirty="0" smtClean="0"/>
            <a:t>the curriculum</a:t>
          </a:r>
          <a:endParaRPr lang="en-GB" dirty="0"/>
        </a:p>
      </dgm:t>
    </dgm:pt>
    <dgm:pt modelId="{992261FE-4078-4AC0-876A-F8A32A95E48B}" type="parTrans" cxnId="{6711CB3B-954D-43EB-81FD-5491B3D6631C}">
      <dgm:prSet/>
      <dgm:spPr/>
      <dgm:t>
        <a:bodyPr/>
        <a:lstStyle/>
        <a:p>
          <a:endParaRPr lang="en-GB"/>
        </a:p>
      </dgm:t>
    </dgm:pt>
    <dgm:pt modelId="{9D808684-70D3-4316-A07A-8ED775D17299}" type="sibTrans" cxnId="{6711CB3B-954D-43EB-81FD-5491B3D6631C}">
      <dgm:prSet/>
      <dgm:spPr/>
      <dgm:t>
        <a:bodyPr/>
        <a:lstStyle/>
        <a:p>
          <a:endParaRPr lang="en-GB"/>
        </a:p>
      </dgm:t>
    </dgm:pt>
    <dgm:pt modelId="{B5EAB2ED-75FD-4752-BE17-B9526295D492}">
      <dgm:prSet phldrT="[Text]"/>
      <dgm:spPr/>
      <dgm:t>
        <a:bodyPr/>
        <a:lstStyle/>
        <a:p>
          <a:r>
            <a:rPr lang="en-GB" dirty="0" smtClean="0"/>
            <a:t>Assessment for learning</a:t>
          </a:r>
          <a:endParaRPr lang="en-GB" dirty="0"/>
        </a:p>
      </dgm:t>
    </dgm:pt>
    <dgm:pt modelId="{78E1FF01-F1CE-4823-8869-081B0C4DA311}" type="parTrans" cxnId="{C19668AE-80B6-4EF2-8A0A-A7C01606DC49}">
      <dgm:prSet/>
      <dgm:spPr/>
      <dgm:t>
        <a:bodyPr/>
        <a:lstStyle/>
        <a:p>
          <a:endParaRPr lang="en-GB"/>
        </a:p>
      </dgm:t>
    </dgm:pt>
    <dgm:pt modelId="{90F06288-5077-4425-AD2B-CC530AF388AE}" type="sibTrans" cxnId="{C19668AE-80B6-4EF2-8A0A-A7C01606DC49}">
      <dgm:prSet/>
      <dgm:spPr/>
      <dgm:t>
        <a:bodyPr/>
        <a:lstStyle/>
        <a:p>
          <a:endParaRPr lang="en-GB"/>
        </a:p>
      </dgm:t>
    </dgm:pt>
    <dgm:pt modelId="{C89AD765-A6E8-4A08-8207-E97A0B4E97FC}">
      <dgm:prSet phldrT="[Text]"/>
      <dgm:spPr/>
      <dgm:t>
        <a:bodyPr/>
        <a:lstStyle/>
        <a:p>
          <a:r>
            <a:rPr lang="en-GB" dirty="0" smtClean="0"/>
            <a:t>Enterprise &amp; Employability</a:t>
          </a:r>
        </a:p>
      </dgm:t>
    </dgm:pt>
    <dgm:pt modelId="{6EED41C6-FE5A-4178-9AE9-A1174BDE83B3}" type="parTrans" cxnId="{C6BA0F97-9E64-4C09-8E01-7A031000D20F}">
      <dgm:prSet/>
      <dgm:spPr/>
      <dgm:t>
        <a:bodyPr/>
        <a:lstStyle/>
        <a:p>
          <a:endParaRPr lang="en-GB"/>
        </a:p>
      </dgm:t>
    </dgm:pt>
    <dgm:pt modelId="{126853BD-FD36-4F90-BBBE-DB7FE5E73CF9}" type="sibTrans" cxnId="{C6BA0F97-9E64-4C09-8E01-7A031000D20F}">
      <dgm:prSet/>
      <dgm:spPr/>
      <dgm:t>
        <a:bodyPr/>
        <a:lstStyle/>
        <a:p>
          <a:endParaRPr lang="en-GB"/>
        </a:p>
      </dgm:t>
    </dgm:pt>
    <dgm:pt modelId="{FF94F474-DA20-4F65-9303-B516D154D3CA}">
      <dgm:prSet phldrT="[Text]"/>
      <dgm:spPr/>
      <dgm:t>
        <a:bodyPr/>
        <a:lstStyle/>
        <a:p>
          <a:r>
            <a:rPr lang="en-GB" dirty="0" smtClean="0"/>
            <a:t>Digital literacy / technology</a:t>
          </a:r>
          <a:endParaRPr lang="en-GB" dirty="0"/>
        </a:p>
      </dgm:t>
    </dgm:pt>
    <dgm:pt modelId="{F5421447-A18D-485E-AC3B-95CAE5CBF13A}" type="parTrans" cxnId="{9B87CE38-C38A-48A4-8345-959F7C3C6A85}">
      <dgm:prSet/>
      <dgm:spPr/>
      <dgm:t>
        <a:bodyPr/>
        <a:lstStyle/>
        <a:p>
          <a:endParaRPr lang="en-GB"/>
        </a:p>
      </dgm:t>
    </dgm:pt>
    <dgm:pt modelId="{E6162C4D-4696-4C03-B716-E3B66F9541F3}" type="sibTrans" cxnId="{9B87CE38-C38A-48A4-8345-959F7C3C6A85}">
      <dgm:prSet/>
      <dgm:spPr/>
      <dgm:t>
        <a:bodyPr/>
        <a:lstStyle/>
        <a:p>
          <a:endParaRPr lang="en-GB"/>
        </a:p>
      </dgm:t>
    </dgm:pt>
    <dgm:pt modelId="{93962E1C-0F5A-415F-8AB1-DD30B6C91235}">
      <dgm:prSet phldrT="[Text]"/>
      <dgm:spPr/>
      <dgm:t>
        <a:bodyPr/>
        <a:lstStyle/>
        <a:p>
          <a:r>
            <a:rPr lang="en-GB" dirty="0" smtClean="0"/>
            <a:t>Principles for design</a:t>
          </a:r>
          <a:endParaRPr lang="en-GB" dirty="0"/>
        </a:p>
      </dgm:t>
    </dgm:pt>
    <dgm:pt modelId="{E0175130-424D-4CDC-B9E4-22288BF08047}" type="parTrans" cxnId="{3F83AE98-407A-4232-BB0A-6D5CE58D4FDF}">
      <dgm:prSet/>
      <dgm:spPr/>
      <dgm:t>
        <a:bodyPr/>
        <a:lstStyle/>
        <a:p>
          <a:endParaRPr lang="en-GB"/>
        </a:p>
      </dgm:t>
    </dgm:pt>
    <dgm:pt modelId="{397BF87E-A672-4DA1-B48E-33D2AF768FD3}" type="sibTrans" cxnId="{3F83AE98-407A-4232-BB0A-6D5CE58D4FDF}">
      <dgm:prSet/>
      <dgm:spPr/>
      <dgm:t>
        <a:bodyPr/>
        <a:lstStyle/>
        <a:p>
          <a:endParaRPr lang="en-GB"/>
        </a:p>
      </dgm:t>
    </dgm:pt>
    <dgm:pt modelId="{E7EC5BFA-3FC6-46B9-B91B-6663CF91DC88}">
      <dgm:prSet phldrT="[Text]"/>
      <dgm:spPr/>
      <dgm:t>
        <a:bodyPr/>
        <a:lstStyle/>
        <a:p>
          <a:r>
            <a:rPr lang="en-GB" dirty="0" smtClean="0"/>
            <a:t>Research-teaching linkages</a:t>
          </a:r>
          <a:endParaRPr lang="en-GB" dirty="0"/>
        </a:p>
      </dgm:t>
    </dgm:pt>
    <dgm:pt modelId="{792D8DF2-0C22-4395-A476-EBFA88FDEEBF}" type="parTrans" cxnId="{94EA00D7-4FD6-48BB-8928-1D5E065A67C5}">
      <dgm:prSet/>
      <dgm:spPr/>
      <dgm:t>
        <a:bodyPr/>
        <a:lstStyle/>
        <a:p>
          <a:endParaRPr lang="en-GB"/>
        </a:p>
      </dgm:t>
    </dgm:pt>
    <dgm:pt modelId="{7FC124E2-6D81-491C-A39F-AD8238844961}" type="sibTrans" cxnId="{94EA00D7-4FD6-48BB-8928-1D5E065A67C5}">
      <dgm:prSet/>
      <dgm:spPr/>
      <dgm:t>
        <a:bodyPr/>
        <a:lstStyle/>
        <a:p>
          <a:endParaRPr lang="en-GB"/>
        </a:p>
      </dgm:t>
    </dgm:pt>
    <dgm:pt modelId="{E8F8971F-3691-4269-B89F-48DD45454F05}">
      <dgm:prSet phldrT="[Text]"/>
      <dgm:spPr/>
      <dgm:t>
        <a:bodyPr/>
        <a:lstStyle/>
        <a:p>
          <a:r>
            <a:rPr lang="en-GB" dirty="0" smtClean="0"/>
            <a:t>Evaluation</a:t>
          </a:r>
          <a:endParaRPr lang="en-GB" dirty="0"/>
        </a:p>
      </dgm:t>
    </dgm:pt>
    <dgm:pt modelId="{27FB9A36-8357-4B86-A176-A4DBFCEFC4F2}" type="parTrans" cxnId="{FEA402C6-1F54-49EF-A0A5-A31A56CECAD7}">
      <dgm:prSet/>
      <dgm:spPr/>
      <dgm:t>
        <a:bodyPr/>
        <a:lstStyle/>
        <a:p>
          <a:endParaRPr lang="en-GB"/>
        </a:p>
      </dgm:t>
    </dgm:pt>
    <dgm:pt modelId="{BAAEA74E-17D8-4697-B677-3FF09B4E9F00}" type="sibTrans" cxnId="{FEA402C6-1F54-49EF-A0A5-A31A56CECAD7}">
      <dgm:prSet/>
      <dgm:spPr/>
      <dgm:t>
        <a:bodyPr/>
        <a:lstStyle/>
        <a:p>
          <a:endParaRPr lang="en-GB"/>
        </a:p>
      </dgm:t>
    </dgm:pt>
    <dgm:pt modelId="{19E820D1-3346-4DB7-A0BD-08E31DD9C905}" type="pres">
      <dgm:prSet presAssocID="{01D8AD29-D43C-4322-B127-99D2337D2391}" presName="Name0" presStyleCnt="0">
        <dgm:presLayoutVars>
          <dgm:chMax val="1"/>
          <dgm:dir/>
          <dgm:animLvl val="ctr"/>
          <dgm:resizeHandles val="exact"/>
        </dgm:presLayoutVars>
      </dgm:prSet>
      <dgm:spPr/>
      <dgm:t>
        <a:bodyPr/>
        <a:lstStyle/>
        <a:p>
          <a:endParaRPr lang="en-US"/>
        </a:p>
      </dgm:t>
    </dgm:pt>
    <dgm:pt modelId="{DCD53116-6AFA-4BA6-B314-863A197915A5}" type="pres">
      <dgm:prSet presAssocID="{FD5E72DE-A892-4C4A-86D8-14F1194454FE}" presName="centerShape" presStyleLbl="node0" presStyleIdx="0" presStyleCnt="1"/>
      <dgm:spPr/>
      <dgm:t>
        <a:bodyPr/>
        <a:lstStyle/>
        <a:p>
          <a:endParaRPr lang="en-GB"/>
        </a:p>
      </dgm:t>
    </dgm:pt>
    <dgm:pt modelId="{12530B4E-BAF9-4E40-9331-DC6C9F3423E6}" type="pres">
      <dgm:prSet presAssocID="{A0CD402F-622B-4A6A-9108-EA2F08E3173B}" presName="node" presStyleLbl="node1" presStyleIdx="0" presStyleCnt="7" custScaleX="125615" custScaleY="125394" custRadScaleRad="100176" custRadScaleInc="19813">
        <dgm:presLayoutVars>
          <dgm:bulletEnabled val="1"/>
        </dgm:presLayoutVars>
      </dgm:prSet>
      <dgm:spPr/>
      <dgm:t>
        <a:bodyPr/>
        <a:lstStyle/>
        <a:p>
          <a:endParaRPr lang="en-GB"/>
        </a:p>
      </dgm:t>
    </dgm:pt>
    <dgm:pt modelId="{3DA95AE0-9B63-4309-8A00-5A59270FB3D1}" type="pres">
      <dgm:prSet presAssocID="{A0CD402F-622B-4A6A-9108-EA2F08E3173B}" presName="dummy" presStyleCnt="0"/>
      <dgm:spPr/>
    </dgm:pt>
    <dgm:pt modelId="{9FB4248D-0ABB-4F2D-89DB-5D7DC9122180}" type="pres">
      <dgm:prSet presAssocID="{9D808684-70D3-4316-A07A-8ED775D17299}" presName="sibTrans" presStyleLbl="sibTrans2D1" presStyleIdx="0" presStyleCnt="7"/>
      <dgm:spPr/>
      <dgm:t>
        <a:bodyPr/>
        <a:lstStyle/>
        <a:p>
          <a:endParaRPr lang="en-US"/>
        </a:p>
      </dgm:t>
    </dgm:pt>
    <dgm:pt modelId="{E1EC4D63-C616-4CF5-BFC5-88463C4B8CBC}" type="pres">
      <dgm:prSet presAssocID="{B5EAB2ED-75FD-4752-BE17-B9526295D492}" presName="node" presStyleLbl="node1" presStyleIdx="1" presStyleCnt="7" custScaleX="125615" custScaleY="125394" custRadScaleRad="104705" custRadScaleInc="11814">
        <dgm:presLayoutVars>
          <dgm:bulletEnabled val="1"/>
        </dgm:presLayoutVars>
      </dgm:prSet>
      <dgm:spPr/>
      <dgm:t>
        <a:bodyPr/>
        <a:lstStyle/>
        <a:p>
          <a:endParaRPr lang="en-US"/>
        </a:p>
      </dgm:t>
    </dgm:pt>
    <dgm:pt modelId="{8A1B969F-EB12-4AA1-AE08-47A69515FF70}" type="pres">
      <dgm:prSet presAssocID="{B5EAB2ED-75FD-4752-BE17-B9526295D492}" presName="dummy" presStyleCnt="0"/>
      <dgm:spPr/>
    </dgm:pt>
    <dgm:pt modelId="{EA043594-BAE2-4FA2-A569-A265B25F9034}" type="pres">
      <dgm:prSet presAssocID="{90F06288-5077-4425-AD2B-CC530AF388AE}" presName="sibTrans" presStyleLbl="sibTrans2D1" presStyleIdx="1" presStyleCnt="7"/>
      <dgm:spPr/>
      <dgm:t>
        <a:bodyPr/>
        <a:lstStyle/>
        <a:p>
          <a:endParaRPr lang="en-US"/>
        </a:p>
      </dgm:t>
    </dgm:pt>
    <dgm:pt modelId="{B135DC75-6BB7-40F6-98DD-599E32839C74}" type="pres">
      <dgm:prSet presAssocID="{93962E1C-0F5A-415F-8AB1-DD30B6C91235}" presName="node" presStyleLbl="node1" presStyleIdx="2" presStyleCnt="7" custScaleX="125615" custScaleY="125394" custRadScaleRad="105794" custRadScaleInc="-4172">
        <dgm:presLayoutVars>
          <dgm:bulletEnabled val="1"/>
        </dgm:presLayoutVars>
      </dgm:prSet>
      <dgm:spPr/>
      <dgm:t>
        <a:bodyPr/>
        <a:lstStyle/>
        <a:p>
          <a:endParaRPr lang="en-GB"/>
        </a:p>
      </dgm:t>
    </dgm:pt>
    <dgm:pt modelId="{B49994B5-F751-428D-AC41-B33804975EFF}" type="pres">
      <dgm:prSet presAssocID="{93962E1C-0F5A-415F-8AB1-DD30B6C91235}" presName="dummy" presStyleCnt="0"/>
      <dgm:spPr/>
    </dgm:pt>
    <dgm:pt modelId="{C94CEEC9-FA8F-4F76-A519-7F0A3A8040C4}" type="pres">
      <dgm:prSet presAssocID="{397BF87E-A672-4DA1-B48E-33D2AF768FD3}" presName="sibTrans" presStyleLbl="sibTrans2D1" presStyleIdx="2" presStyleCnt="7"/>
      <dgm:spPr/>
      <dgm:t>
        <a:bodyPr/>
        <a:lstStyle/>
        <a:p>
          <a:endParaRPr lang="en-US"/>
        </a:p>
      </dgm:t>
    </dgm:pt>
    <dgm:pt modelId="{ADDD6F3A-8A66-477C-B46D-DAA8EC99E37F}" type="pres">
      <dgm:prSet presAssocID="{C89AD765-A6E8-4A08-8207-E97A0B4E97FC}" presName="node" presStyleLbl="node1" presStyleIdx="3" presStyleCnt="7" custScaleX="125615" custScaleY="125394">
        <dgm:presLayoutVars>
          <dgm:bulletEnabled val="1"/>
        </dgm:presLayoutVars>
      </dgm:prSet>
      <dgm:spPr/>
      <dgm:t>
        <a:bodyPr/>
        <a:lstStyle/>
        <a:p>
          <a:endParaRPr lang="en-GB"/>
        </a:p>
      </dgm:t>
    </dgm:pt>
    <dgm:pt modelId="{1E1638F6-5F18-4B63-9218-A7E6470CA4B4}" type="pres">
      <dgm:prSet presAssocID="{C89AD765-A6E8-4A08-8207-E97A0B4E97FC}" presName="dummy" presStyleCnt="0"/>
      <dgm:spPr/>
    </dgm:pt>
    <dgm:pt modelId="{2AEB4137-0B58-4B8A-B869-64474C92057E}" type="pres">
      <dgm:prSet presAssocID="{126853BD-FD36-4F90-BBBE-DB7FE5E73CF9}" presName="sibTrans" presStyleLbl="sibTrans2D1" presStyleIdx="3" presStyleCnt="7"/>
      <dgm:spPr/>
      <dgm:t>
        <a:bodyPr/>
        <a:lstStyle/>
        <a:p>
          <a:endParaRPr lang="en-US"/>
        </a:p>
      </dgm:t>
    </dgm:pt>
    <dgm:pt modelId="{26BFD236-24F9-4816-BA8E-6C1AEB9FFA35}" type="pres">
      <dgm:prSet presAssocID="{FF94F474-DA20-4F65-9303-B516D154D3CA}" presName="node" presStyleLbl="node1" presStyleIdx="4" presStyleCnt="7" custScaleX="125615" custScaleY="125394" custRadScaleRad="97872" custRadScaleInc="-15880">
        <dgm:presLayoutVars>
          <dgm:bulletEnabled val="1"/>
        </dgm:presLayoutVars>
      </dgm:prSet>
      <dgm:spPr/>
      <dgm:t>
        <a:bodyPr/>
        <a:lstStyle/>
        <a:p>
          <a:endParaRPr lang="en-US"/>
        </a:p>
      </dgm:t>
    </dgm:pt>
    <dgm:pt modelId="{A6373614-D120-4F40-AA1A-FE031286726F}" type="pres">
      <dgm:prSet presAssocID="{FF94F474-DA20-4F65-9303-B516D154D3CA}" presName="dummy" presStyleCnt="0"/>
      <dgm:spPr/>
    </dgm:pt>
    <dgm:pt modelId="{2F2CEB57-5974-48F3-95EC-133206F046E9}" type="pres">
      <dgm:prSet presAssocID="{E6162C4D-4696-4C03-B716-E3B66F9541F3}" presName="sibTrans" presStyleLbl="sibTrans2D1" presStyleIdx="4" presStyleCnt="7"/>
      <dgm:spPr/>
      <dgm:t>
        <a:bodyPr/>
        <a:lstStyle/>
        <a:p>
          <a:endParaRPr lang="en-US"/>
        </a:p>
      </dgm:t>
    </dgm:pt>
    <dgm:pt modelId="{10AEA776-2858-42CA-A216-C90DE544A6FD}" type="pres">
      <dgm:prSet presAssocID="{E7EC5BFA-3FC6-46B9-B91B-6663CF91DC88}" presName="node" presStyleLbl="node1" presStyleIdx="5" presStyleCnt="7" custScaleX="125615" custScaleY="125394" custRadScaleRad="94223" custRadScaleInc="-4685">
        <dgm:presLayoutVars>
          <dgm:bulletEnabled val="1"/>
        </dgm:presLayoutVars>
      </dgm:prSet>
      <dgm:spPr/>
      <dgm:t>
        <a:bodyPr/>
        <a:lstStyle/>
        <a:p>
          <a:endParaRPr lang="en-GB"/>
        </a:p>
      </dgm:t>
    </dgm:pt>
    <dgm:pt modelId="{C41F588B-2A67-41A0-89D7-985C7EFCF4EC}" type="pres">
      <dgm:prSet presAssocID="{E7EC5BFA-3FC6-46B9-B91B-6663CF91DC88}" presName="dummy" presStyleCnt="0"/>
      <dgm:spPr/>
    </dgm:pt>
    <dgm:pt modelId="{222D1F18-2A02-4D36-93D8-17CC0546ED62}" type="pres">
      <dgm:prSet presAssocID="{7FC124E2-6D81-491C-A39F-AD8238844961}" presName="sibTrans" presStyleLbl="sibTrans2D1" presStyleIdx="5" presStyleCnt="7"/>
      <dgm:spPr/>
      <dgm:t>
        <a:bodyPr/>
        <a:lstStyle/>
        <a:p>
          <a:endParaRPr lang="en-US"/>
        </a:p>
      </dgm:t>
    </dgm:pt>
    <dgm:pt modelId="{3C32A53C-5780-4B22-9A63-04A15EBD51F8}" type="pres">
      <dgm:prSet presAssocID="{E8F8971F-3691-4269-B89F-48DD45454F05}" presName="node" presStyleLbl="node1" presStyleIdx="6" presStyleCnt="7" custScaleX="125615" custScaleY="125394" custRadScaleRad="95432" custRadScaleInc="12963">
        <dgm:presLayoutVars>
          <dgm:bulletEnabled val="1"/>
        </dgm:presLayoutVars>
      </dgm:prSet>
      <dgm:spPr/>
      <dgm:t>
        <a:bodyPr/>
        <a:lstStyle/>
        <a:p>
          <a:endParaRPr lang="en-US"/>
        </a:p>
      </dgm:t>
    </dgm:pt>
    <dgm:pt modelId="{851ED4FC-8803-4891-893E-163002F4C23C}" type="pres">
      <dgm:prSet presAssocID="{E8F8971F-3691-4269-B89F-48DD45454F05}" presName="dummy" presStyleCnt="0"/>
      <dgm:spPr/>
    </dgm:pt>
    <dgm:pt modelId="{D4C5DCC2-DE20-4022-88A9-2B4827277E85}" type="pres">
      <dgm:prSet presAssocID="{BAAEA74E-17D8-4697-B677-3FF09B4E9F00}" presName="sibTrans" presStyleLbl="sibTrans2D1" presStyleIdx="6" presStyleCnt="7"/>
      <dgm:spPr/>
      <dgm:t>
        <a:bodyPr/>
        <a:lstStyle/>
        <a:p>
          <a:endParaRPr lang="en-US"/>
        </a:p>
      </dgm:t>
    </dgm:pt>
  </dgm:ptLst>
  <dgm:cxnLst>
    <dgm:cxn modelId="{001FAC6F-0673-4C8A-A4F6-573466E6041E}" type="presOf" srcId="{E7EC5BFA-3FC6-46B9-B91B-6663CF91DC88}" destId="{10AEA776-2858-42CA-A216-C90DE544A6FD}" srcOrd="0" destOrd="0" presId="urn:microsoft.com/office/officeart/2005/8/layout/radial6"/>
    <dgm:cxn modelId="{940A784A-EAA9-413B-8CE7-7ABF6B115858}" type="presOf" srcId="{FF94F474-DA20-4F65-9303-B516D154D3CA}" destId="{26BFD236-24F9-4816-BA8E-6C1AEB9FFA35}" srcOrd="0" destOrd="0" presId="urn:microsoft.com/office/officeart/2005/8/layout/radial6"/>
    <dgm:cxn modelId="{5B8B7095-15D9-4BBF-BBE5-E1798EDF67E9}" type="presOf" srcId="{90F06288-5077-4425-AD2B-CC530AF388AE}" destId="{EA043594-BAE2-4FA2-A569-A265B25F9034}" srcOrd="0" destOrd="0" presId="urn:microsoft.com/office/officeart/2005/8/layout/radial6"/>
    <dgm:cxn modelId="{D53A543E-49A6-47E5-BE50-6513E9F949BE}" type="presOf" srcId="{A0CD402F-622B-4A6A-9108-EA2F08E3173B}" destId="{12530B4E-BAF9-4E40-9331-DC6C9F3423E6}" srcOrd="0" destOrd="0" presId="urn:microsoft.com/office/officeart/2005/8/layout/radial6"/>
    <dgm:cxn modelId="{2709F728-7294-4132-85B3-5EE6B18BC532}" type="presOf" srcId="{9D808684-70D3-4316-A07A-8ED775D17299}" destId="{9FB4248D-0ABB-4F2D-89DB-5D7DC9122180}" srcOrd="0" destOrd="0" presId="urn:microsoft.com/office/officeart/2005/8/layout/radial6"/>
    <dgm:cxn modelId="{FEA402C6-1F54-49EF-A0A5-A31A56CECAD7}" srcId="{FD5E72DE-A892-4C4A-86D8-14F1194454FE}" destId="{E8F8971F-3691-4269-B89F-48DD45454F05}" srcOrd="6" destOrd="0" parTransId="{27FB9A36-8357-4B86-A176-A4DBFCEFC4F2}" sibTransId="{BAAEA74E-17D8-4697-B677-3FF09B4E9F00}"/>
    <dgm:cxn modelId="{2619EF70-CCDF-4242-AF50-D7118C278037}" type="presOf" srcId="{FD5E72DE-A892-4C4A-86D8-14F1194454FE}" destId="{DCD53116-6AFA-4BA6-B314-863A197915A5}" srcOrd="0" destOrd="0" presId="urn:microsoft.com/office/officeart/2005/8/layout/radial6"/>
    <dgm:cxn modelId="{D9D86EAB-51AC-42F7-B8FD-25E338E5F200}" type="presOf" srcId="{93962E1C-0F5A-415F-8AB1-DD30B6C91235}" destId="{B135DC75-6BB7-40F6-98DD-599E32839C74}" srcOrd="0" destOrd="0" presId="urn:microsoft.com/office/officeart/2005/8/layout/radial6"/>
    <dgm:cxn modelId="{C19668AE-80B6-4EF2-8A0A-A7C01606DC49}" srcId="{FD5E72DE-A892-4C4A-86D8-14F1194454FE}" destId="{B5EAB2ED-75FD-4752-BE17-B9526295D492}" srcOrd="1" destOrd="0" parTransId="{78E1FF01-F1CE-4823-8869-081B0C4DA311}" sibTransId="{90F06288-5077-4425-AD2B-CC530AF388AE}"/>
    <dgm:cxn modelId="{3FFACC86-9BFC-4D7B-8B9A-9631998E541E}" type="presOf" srcId="{01D8AD29-D43C-4322-B127-99D2337D2391}" destId="{19E820D1-3346-4DB7-A0BD-08E31DD9C905}" srcOrd="0" destOrd="0" presId="urn:microsoft.com/office/officeart/2005/8/layout/radial6"/>
    <dgm:cxn modelId="{B2E61B46-A737-4C7D-A267-A46C5CD65C86}" type="presOf" srcId="{E6162C4D-4696-4C03-B716-E3B66F9541F3}" destId="{2F2CEB57-5974-48F3-95EC-133206F046E9}" srcOrd="0" destOrd="0" presId="urn:microsoft.com/office/officeart/2005/8/layout/radial6"/>
    <dgm:cxn modelId="{DE5258EF-CEC4-451E-8ACA-865CBC2AB184}" type="presOf" srcId="{397BF87E-A672-4DA1-B48E-33D2AF768FD3}" destId="{C94CEEC9-FA8F-4F76-A519-7F0A3A8040C4}" srcOrd="0" destOrd="0" presId="urn:microsoft.com/office/officeart/2005/8/layout/radial6"/>
    <dgm:cxn modelId="{3F83AE98-407A-4232-BB0A-6D5CE58D4FDF}" srcId="{FD5E72DE-A892-4C4A-86D8-14F1194454FE}" destId="{93962E1C-0F5A-415F-8AB1-DD30B6C91235}" srcOrd="2" destOrd="0" parTransId="{E0175130-424D-4CDC-B9E4-22288BF08047}" sibTransId="{397BF87E-A672-4DA1-B48E-33D2AF768FD3}"/>
    <dgm:cxn modelId="{B5B00A54-8EAF-499D-9BE4-773F39BE5AAC}" type="presOf" srcId="{7FC124E2-6D81-491C-A39F-AD8238844961}" destId="{222D1F18-2A02-4D36-93D8-17CC0546ED62}" srcOrd="0" destOrd="0" presId="urn:microsoft.com/office/officeart/2005/8/layout/radial6"/>
    <dgm:cxn modelId="{6711CB3B-954D-43EB-81FD-5491B3D6631C}" srcId="{FD5E72DE-A892-4C4A-86D8-14F1194454FE}" destId="{A0CD402F-622B-4A6A-9108-EA2F08E3173B}" srcOrd="0" destOrd="0" parTransId="{992261FE-4078-4AC0-876A-F8A32A95E48B}" sibTransId="{9D808684-70D3-4316-A07A-8ED775D17299}"/>
    <dgm:cxn modelId="{753A1C2F-C56D-4EC6-A59B-AF8A38190ADE}" type="presOf" srcId="{E8F8971F-3691-4269-B89F-48DD45454F05}" destId="{3C32A53C-5780-4B22-9A63-04A15EBD51F8}" srcOrd="0" destOrd="0" presId="urn:microsoft.com/office/officeart/2005/8/layout/radial6"/>
    <dgm:cxn modelId="{94EA00D7-4FD6-48BB-8928-1D5E065A67C5}" srcId="{FD5E72DE-A892-4C4A-86D8-14F1194454FE}" destId="{E7EC5BFA-3FC6-46B9-B91B-6663CF91DC88}" srcOrd="5" destOrd="0" parTransId="{792D8DF2-0C22-4395-A476-EBFA88FDEEBF}" sibTransId="{7FC124E2-6D81-491C-A39F-AD8238844961}"/>
    <dgm:cxn modelId="{C6BA0F97-9E64-4C09-8E01-7A031000D20F}" srcId="{FD5E72DE-A892-4C4A-86D8-14F1194454FE}" destId="{C89AD765-A6E8-4A08-8207-E97A0B4E97FC}" srcOrd="3" destOrd="0" parTransId="{6EED41C6-FE5A-4178-9AE9-A1174BDE83B3}" sibTransId="{126853BD-FD36-4F90-BBBE-DB7FE5E73CF9}"/>
    <dgm:cxn modelId="{DC29208E-F8C1-4D7E-8DD0-1A9E932D9C0D}" type="presOf" srcId="{B5EAB2ED-75FD-4752-BE17-B9526295D492}" destId="{E1EC4D63-C616-4CF5-BFC5-88463C4B8CBC}" srcOrd="0" destOrd="0" presId="urn:microsoft.com/office/officeart/2005/8/layout/radial6"/>
    <dgm:cxn modelId="{4AEC48C9-50F2-4358-A293-D07CEBD1B768}" type="presOf" srcId="{126853BD-FD36-4F90-BBBE-DB7FE5E73CF9}" destId="{2AEB4137-0B58-4B8A-B869-64474C92057E}" srcOrd="0" destOrd="0" presId="urn:microsoft.com/office/officeart/2005/8/layout/radial6"/>
    <dgm:cxn modelId="{9B87CE38-C38A-48A4-8345-959F7C3C6A85}" srcId="{FD5E72DE-A892-4C4A-86D8-14F1194454FE}" destId="{FF94F474-DA20-4F65-9303-B516D154D3CA}" srcOrd="4" destOrd="0" parTransId="{F5421447-A18D-485E-AC3B-95CAE5CBF13A}" sibTransId="{E6162C4D-4696-4C03-B716-E3B66F9541F3}"/>
    <dgm:cxn modelId="{71F6C307-7A9C-42FC-84CE-5D7A31B4BEC3}" type="presOf" srcId="{C89AD765-A6E8-4A08-8207-E97A0B4E97FC}" destId="{ADDD6F3A-8A66-477C-B46D-DAA8EC99E37F}" srcOrd="0" destOrd="0" presId="urn:microsoft.com/office/officeart/2005/8/layout/radial6"/>
    <dgm:cxn modelId="{709FC13A-4EFF-42AA-874E-5E95284B4604}" srcId="{01D8AD29-D43C-4322-B127-99D2337D2391}" destId="{FD5E72DE-A892-4C4A-86D8-14F1194454FE}" srcOrd="0" destOrd="0" parTransId="{684E04EC-4BD2-4639-BB58-81D0F77471E8}" sibTransId="{56EF24F2-C468-4DDA-AB30-6C0FE0965D7B}"/>
    <dgm:cxn modelId="{0DE3A844-8BEE-4C41-AF20-DD1BC7F2420E}" type="presOf" srcId="{BAAEA74E-17D8-4697-B677-3FF09B4E9F00}" destId="{D4C5DCC2-DE20-4022-88A9-2B4827277E85}" srcOrd="0" destOrd="0" presId="urn:microsoft.com/office/officeart/2005/8/layout/radial6"/>
    <dgm:cxn modelId="{2827821E-ACA3-4BDE-B3B9-797C3F7AD3B2}" type="presParOf" srcId="{19E820D1-3346-4DB7-A0BD-08E31DD9C905}" destId="{DCD53116-6AFA-4BA6-B314-863A197915A5}" srcOrd="0" destOrd="0" presId="urn:microsoft.com/office/officeart/2005/8/layout/radial6"/>
    <dgm:cxn modelId="{F6AC01C2-3782-4FA7-BDC1-CF915015F6D4}" type="presParOf" srcId="{19E820D1-3346-4DB7-A0BD-08E31DD9C905}" destId="{12530B4E-BAF9-4E40-9331-DC6C9F3423E6}" srcOrd="1" destOrd="0" presId="urn:microsoft.com/office/officeart/2005/8/layout/radial6"/>
    <dgm:cxn modelId="{B361EA86-E617-4628-8A4A-13104B4254ED}" type="presParOf" srcId="{19E820D1-3346-4DB7-A0BD-08E31DD9C905}" destId="{3DA95AE0-9B63-4309-8A00-5A59270FB3D1}" srcOrd="2" destOrd="0" presId="urn:microsoft.com/office/officeart/2005/8/layout/radial6"/>
    <dgm:cxn modelId="{147C2365-98AD-4F12-BF63-04BCF4A1CD46}" type="presParOf" srcId="{19E820D1-3346-4DB7-A0BD-08E31DD9C905}" destId="{9FB4248D-0ABB-4F2D-89DB-5D7DC9122180}" srcOrd="3" destOrd="0" presId="urn:microsoft.com/office/officeart/2005/8/layout/radial6"/>
    <dgm:cxn modelId="{2B60BCF9-69ED-4258-925C-90C2A0AFF2A4}" type="presParOf" srcId="{19E820D1-3346-4DB7-A0BD-08E31DD9C905}" destId="{E1EC4D63-C616-4CF5-BFC5-88463C4B8CBC}" srcOrd="4" destOrd="0" presId="urn:microsoft.com/office/officeart/2005/8/layout/radial6"/>
    <dgm:cxn modelId="{DB874AC9-45A7-48E7-A31D-C9B13F4273E4}" type="presParOf" srcId="{19E820D1-3346-4DB7-A0BD-08E31DD9C905}" destId="{8A1B969F-EB12-4AA1-AE08-47A69515FF70}" srcOrd="5" destOrd="0" presId="urn:microsoft.com/office/officeart/2005/8/layout/radial6"/>
    <dgm:cxn modelId="{E0A02E91-0394-41F3-A51B-871809CEF668}" type="presParOf" srcId="{19E820D1-3346-4DB7-A0BD-08E31DD9C905}" destId="{EA043594-BAE2-4FA2-A569-A265B25F9034}" srcOrd="6" destOrd="0" presId="urn:microsoft.com/office/officeart/2005/8/layout/radial6"/>
    <dgm:cxn modelId="{37620335-0EF7-4965-A678-7E5EAE2F243E}" type="presParOf" srcId="{19E820D1-3346-4DB7-A0BD-08E31DD9C905}" destId="{B135DC75-6BB7-40F6-98DD-599E32839C74}" srcOrd="7" destOrd="0" presId="urn:microsoft.com/office/officeart/2005/8/layout/radial6"/>
    <dgm:cxn modelId="{64A75C49-7955-4017-9BAF-C7A91A8A13BE}" type="presParOf" srcId="{19E820D1-3346-4DB7-A0BD-08E31DD9C905}" destId="{B49994B5-F751-428D-AC41-B33804975EFF}" srcOrd="8" destOrd="0" presId="urn:microsoft.com/office/officeart/2005/8/layout/radial6"/>
    <dgm:cxn modelId="{DAC3EA04-E899-459B-9D6F-F77760FC8CB5}" type="presParOf" srcId="{19E820D1-3346-4DB7-A0BD-08E31DD9C905}" destId="{C94CEEC9-FA8F-4F76-A519-7F0A3A8040C4}" srcOrd="9" destOrd="0" presId="urn:microsoft.com/office/officeart/2005/8/layout/radial6"/>
    <dgm:cxn modelId="{284BA468-E662-4E7D-A386-4CCFAA073B14}" type="presParOf" srcId="{19E820D1-3346-4DB7-A0BD-08E31DD9C905}" destId="{ADDD6F3A-8A66-477C-B46D-DAA8EC99E37F}" srcOrd="10" destOrd="0" presId="urn:microsoft.com/office/officeart/2005/8/layout/radial6"/>
    <dgm:cxn modelId="{0382E028-6CE3-4F3A-98F1-D5F298847709}" type="presParOf" srcId="{19E820D1-3346-4DB7-A0BD-08E31DD9C905}" destId="{1E1638F6-5F18-4B63-9218-A7E6470CA4B4}" srcOrd="11" destOrd="0" presId="urn:microsoft.com/office/officeart/2005/8/layout/radial6"/>
    <dgm:cxn modelId="{0CA46321-3069-45E6-BA25-49C4AE569F98}" type="presParOf" srcId="{19E820D1-3346-4DB7-A0BD-08E31DD9C905}" destId="{2AEB4137-0B58-4B8A-B869-64474C92057E}" srcOrd="12" destOrd="0" presId="urn:microsoft.com/office/officeart/2005/8/layout/radial6"/>
    <dgm:cxn modelId="{CF169816-55DF-442B-8D71-580613C3D1AC}" type="presParOf" srcId="{19E820D1-3346-4DB7-A0BD-08E31DD9C905}" destId="{26BFD236-24F9-4816-BA8E-6C1AEB9FFA35}" srcOrd="13" destOrd="0" presId="urn:microsoft.com/office/officeart/2005/8/layout/radial6"/>
    <dgm:cxn modelId="{0DE00865-5319-4598-9E5F-05C0B56CD1BB}" type="presParOf" srcId="{19E820D1-3346-4DB7-A0BD-08E31DD9C905}" destId="{A6373614-D120-4F40-AA1A-FE031286726F}" srcOrd="14" destOrd="0" presId="urn:microsoft.com/office/officeart/2005/8/layout/radial6"/>
    <dgm:cxn modelId="{BC2144A9-DDF7-4FEA-B09F-20A974D2BD14}" type="presParOf" srcId="{19E820D1-3346-4DB7-A0BD-08E31DD9C905}" destId="{2F2CEB57-5974-48F3-95EC-133206F046E9}" srcOrd="15" destOrd="0" presId="urn:microsoft.com/office/officeart/2005/8/layout/radial6"/>
    <dgm:cxn modelId="{3A35CBCC-16BD-4DBA-B783-823E3D0A7168}" type="presParOf" srcId="{19E820D1-3346-4DB7-A0BD-08E31DD9C905}" destId="{10AEA776-2858-42CA-A216-C90DE544A6FD}" srcOrd="16" destOrd="0" presId="urn:microsoft.com/office/officeart/2005/8/layout/radial6"/>
    <dgm:cxn modelId="{1EF7227A-3658-4340-873E-4EA061D45E23}" type="presParOf" srcId="{19E820D1-3346-4DB7-A0BD-08E31DD9C905}" destId="{C41F588B-2A67-41A0-89D7-985C7EFCF4EC}" srcOrd="17" destOrd="0" presId="urn:microsoft.com/office/officeart/2005/8/layout/radial6"/>
    <dgm:cxn modelId="{03C76665-8E4A-4433-BBA3-71D008DE4F8E}" type="presParOf" srcId="{19E820D1-3346-4DB7-A0BD-08E31DD9C905}" destId="{222D1F18-2A02-4D36-93D8-17CC0546ED62}" srcOrd="18" destOrd="0" presId="urn:microsoft.com/office/officeart/2005/8/layout/radial6"/>
    <dgm:cxn modelId="{E5F6C3C5-B520-4DA1-85DB-54A091F9DDE5}" type="presParOf" srcId="{19E820D1-3346-4DB7-A0BD-08E31DD9C905}" destId="{3C32A53C-5780-4B22-9A63-04A15EBD51F8}" srcOrd="19" destOrd="0" presId="urn:microsoft.com/office/officeart/2005/8/layout/radial6"/>
    <dgm:cxn modelId="{07232D37-1DBA-4BBB-B75D-5E70F2BA7A45}" type="presParOf" srcId="{19E820D1-3346-4DB7-A0BD-08E31DD9C905}" destId="{851ED4FC-8803-4891-893E-163002F4C23C}" srcOrd="20" destOrd="0" presId="urn:microsoft.com/office/officeart/2005/8/layout/radial6"/>
    <dgm:cxn modelId="{0C8992B2-E5A8-4C58-9D79-487FFC2C5F0E}" type="presParOf" srcId="{19E820D1-3346-4DB7-A0BD-08E31DD9C905}" destId="{D4C5DCC2-DE20-4022-88A9-2B4827277E85}" srcOrd="21"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119339-B4DE-40C6-B888-338D08DD30FB}" type="doc">
      <dgm:prSet loTypeId="urn:microsoft.com/office/officeart/2005/8/layout/radial1" loCatId="relationship" qsTypeId="urn:microsoft.com/office/officeart/2005/8/quickstyle/simple1" qsCatId="simple" csTypeId="urn:microsoft.com/office/officeart/2005/8/colors/accent2_5" csCatId="accent2" phldr="1"/>
      <dgm:spPr/>
      <dgm:t>
        <a:bodyPr/>
        <a:lstStyle/>
        <a:p>
          <a:endParaRPr lang="en-GB"/>
        </a:p>
      </dgm:t>
    </dgm:pt>
    <dgm:pt modelId="{74AF32DD-E224-4D10-AF5E-521A3EFA1D57}">
      <dgm:prSet phldrT="[Text]"/>
      <dgm:spPr/>
      <dgm:t>
        <a:bodyPr/>
        <a:lstStyle/>
        <a:p>
          <a:r>
            <a:rPr lang="en-GB" dirty="0" smtClean="0"/>
            <a:t>Good practice...</a:t>
          </a:r>
          <a:endParaRPr lang="en-GB" dirty="0"/>
        </a:p>
      </dgm:t>
    </dgm:pt>
    <dgm:pt modelId="{FE8CB42B-C2C7-4929-BA13-B1C0565A54CE}" type="parTrans" cxnId="{700F3CCD-368B-4A2B-B28B-8DDFBF30041E}">
      <dgm:prSet/>
      <dgm:spPr/>
      <dgm:t>
        <a:bodyPr/>
        <a:lstStyle/>
        <a:p>
          <a:endParaRPr lang="en-GB"/>
        </a:p>
      </dgm:t>
    </dgm:pt>
    <dgm:pt modelId="{2827E28B-313E-4631-9C83-9F00E24DF57E}" type="sibTrans" cxnId="{700F3CCD-368B-4A2B-B28B-8DDFBF30041E}">
      <dgm:prSet/>
      <dgm:spPr/>
      <dgm:t>
        <a:bodyPr/>
        <a:lstStyle/>
        <a:p>
          <a:endParaRPr lang="en-GB"/>
        </a:p>
      </dgm:t>
    </dgm:pt>
    <dgm:pt modelId="{39FF8E66-0165-4620-9698-9EF85E2FA7A5}">
      <dgm:prSet phldrT="[Text]"/>
      <dgm:spPr/>
      <dgm:t>
        <a:bodyPr/>
        <a:lstStyle/>
        <a:p>
          <a:r>
            <a:rPr lang="en-GB" dirty="0" smtClean="0"/>
            <a:t>Encourages student-faculty feedback</a:t>
          </a:r>
          <a:endParaRPr lang="en-GB" dirty="0"/>
        </a:p>
      </dgm:t>
    </dgm:pt>
    <dgm:pt modelId="{E9BCFB4F-861D-4616-8F35-B4C8E34D0A2F}" type="parTrans" cxnId="{3C80DF24-B6A5-4AB8-B9A4-00C28EF6B17C}">
      <dgm:prSet/>
      <dgm:spPr/>
      <dgm:t>
        <a:bodyPr/>
        <a:lstStyle/>
        <a:p>
          <a:endParaRPr lang="en-GB"/>
        </a:p>
      </dgm:t>
    </dgm:pt>
    <dgm:pt modelId="{56041F69-9B16-4A17-930F-054AC38A17E9}" type="sibTrans" cxnId="{3C80DF24-B6A5-4AB8-B9A4-00C28EF6B17C}">
      <dgm:prSet/>
      <dgm:spPr/>
      <dgm:t>
        <a:bodyPr/>
        <a:lstStyle/>
        <a:p>
          <a:endParaRPr lang="en-GB"/>
        </a:p>
      </dgm:t>
    </dgm:pt>
    <dgm:pt modelId="{EA50FE06-26B8-43ED-9C27-0331E0ADC878}">
      <dgm:prSet phldrT="[Text]"/>
      <dgm:spPr/>
      <dgm:t>
        <a:bodyPr/>
        <a:lstStyle/>
        <a:p>
          <a:r>
            <a:rPr lang="en-GB" dirty="0" smtClean="0"/>
            <a:t>Encourages co-operation among students</a:t>
          </a:r>
          <a:endParaRPr lang="en-GB" dirty="0"/>
        </a:p>
      </dgm:t>
    </dgm:pt>
    <dgm:pt modelId="{0495F432-A17A-4D3C-AE55-0A6CC00F2A45}" type="parTrans" cxnId="{A353B59E-07B6-424C-8DC2-C0039264919C}">
      <dgm:prSet/>
      <dgm:spPr/>
      <dgm:t>
        <a:bodyPr/>
        <a:lstStyle/>
        <a:p>
          <a:endParaRPr lang="en-GB"/>
        </a:p>
      </dgm:t>
    </dgm:pt>
    <dgm:pt modelId="{B178C421-04F0-4297-A40A-2AB2042B2219}" type="sibTrans" cxnId="{A353B59E-07B6-424C-8DC2-C0039264919C}">
      <dgm:prSet/>
      <dgm:spPr/>
      <dgm:t>
        <a:bodyPr/>
        <a:lstStyle/>
        <a:p>
          <a:endParaRPr lang="en-GB"/>
        </a:p>
      </dgm:t>
    </dgm:pt>
    <dgm:pt modelId="{47A63BB9-E0F5-4807-9CE3-25F954940A21}">
      <dgm:prSet phldrT="[Text]"/>
      <dgm:spPr/>
      <dgm:t>
        <a:bodyPr/>
        <a:lstStyle/>
        <a:p>
          <a:r>
            <a:rPr lang="en-GB" dirty="0" smtClean="0"/>
            <a:t>Gives prompt feedback</a:t>
          </a:r>
          <a:endParaRPr lang="en-GB" dirty="0"/>
        </a:p>
      </dgm:t>
    </dgm:pt>
    <dgm:pt modelId="{EEA081F5-57DB-4F87-B414-259F88068006}" type="parTrans" cxnId="{ED0383D9-5E98-4878-AF2C-2A13A46AB717}">
      <dgm:prSet/>
      <dgm:spPr/>
      <dgm:t>
        <a:bodyPr/>
        <a:lstStyle/>
        <a:p>
          <a:endParaRPr lang="en-GB"/>
        </a:p>
      </dgm:t>
    </dgm:pt>
    <dgm:pt modelId="{4194CCE8-EA30-48CC-BCB6-A7036405BC8B}" type="sibTrans" cxnId="{ED0383D9-5E98-4878-AF2C-2A13A46AB717}">
      <dgm:prSet/>
      <dgm:spPr/>
      <dgm:t>
        <a:bodyPr/>
        <a:lstStyle/>
        <a:p>
          <a:endParaRPr lang="en-GB"/>
        </a:p>
      </dgm:t>
    </dgm:pt>
    <dgm:pt modelId="{E6111CBC-56DE-47E6-B9AC-8B86773990AC}">
      <dgm:prSet phldrT="[Text]"/>
      <dgm:spPr/>
      <dgm:t>
        <a:bodyPr/>
        <a:lstStyle/>
        <a:p>
          <a:r>
            <a:rPr lang="en-GB" dirty="0" smtClean="0"/>
            <a:t>Emphasises time on task</a:t>
          </a:r>
          <a:endParaRPr lang="en-GB" dirty="0"/>
        </a:p>
      </dgm:t>
    </dgm:pt>
    <dgm:pt modelId="{697C1D8C-2D26-4C9D-A132-2ACB4631E089}" type="parTrans" cxnId="{26ABECB6-ED18-4C31-9EF6-200E7BB23EF9}">
      <dgm:prSet/>
      <dgm:spPr/>
      <dgm:t>
        <a:bodyPr/>
        <a:lstStyle/>
        <a:p>
          <a:endParaRPr lang="en-GB"/>
        </a:p>
      </dgm:t>
    </dgm:pt>
    <dgm:pt modelId="{83E3015A-6F21-49B9-9D67-696889193F5C}" type="sibTrans" cxnId="{26ABECB6-ED18-4C31-9EF6-200E7BB23EF9}">
      <dgm:prSet/>
      <dgm:spPr/>
      <dgm:t>
        <a:bodyPr/>
        <a:lstStyle/>
        <a:p>
          <a:endParaRPr lang="en-GB"/>
        </a:p>
      </dgm:t>
    </dgm:pt>
    <dgm:pt modelId="{86ADCAED-6075-4527-98B5-4AE10AE39461}">
      <dgm:prSet phldrT="[Text]"/>
      <dgm:spPr>
        <a:solidFill>
          <a:schemeClr val="accent2">
            <a:alpha val="58000"/>
          </a:schemeClr>
        </a:solidFill>
      </dgm:spPr>
      <dgm:t>
        <a:bodyPr/>
        <a:lstStyle/>
        <a:p>
          <a:r>
            <a:rPr lang="en-GB" dirty="0" smtClean="0"/>
            <a:t>Communicates high expectations</a:t>
          </a:r>
          <a:endParaRPr lang="en-GB" dirty="0"/>
        </a:p>
      </dgm:t>
    </dgm:pt>
    <dgm:pt modelId="{7050BF48-5979-4AA2-875E-DFD109A423C8}" type="parTrans" cxnId="{D2623D28-1FB9-4613-96F0-2118A3B2E8FA}">
      <dgm:prSet/>
      <dgm:spPr/>
      <dgm:t>
        <a:bodyPr/>
        <a:lstStyle/>
        <a:p>
          <a:endParaRPr lang="en-GB"/>
        </a:p>
      </dgm:t>
    </dgm:pt>
    <dgm:pt modelId="{703E61FC-8671-4866-B895-9433F361FD14}" type="sibTrans" cxnId="{D2623D28-1FB9-4613-96F0-2118A3B2E8FA}">
      <dgm:prSet/>
      <dgm:spPr/>
      <dgm:t>
        <a:bodyPr/>
        <a:lstStyle/>
        <a:p>
          <a:endParaRPr lang="en-GB"/>
        </a:p>
      </dgm:t>
    </dgm:pt>
    <dgm:pt modelId="{C8746C67-E347-45ED-AECB-5B3320026A4C}">
      <dgm:prSet phldrT="[Text]"/>
      <dgm:spPr>
        <a:solidFill>
          <a:schemeClr val="accent2">
            <a:alpha val="50000"/>
          </a:schemeClr>
        </a:solidFill>
      </dgm:spPr>
      <dgm:t>
        <a:bodyPr/>
        <a:lstStyle/>
        <a:p>
          <a:r>
            <a:rPr lang="en-GB" dirty="0" smtClean="0"/>
            <a:t>Respects diverse talents and ways of learning</a:t>
          </a:r>
          <a:endParaRPr lang="en-GB" dirty="0"/>
        </a:p>
      </dgm:t>
    </dgm:pt>
    <dgm:pt modelId="{66ADC505-2DE4-4909-B6AF-BF32F02AD92B}" type="parTrans" cxnId="{22B7A0E2-F731-41F2-9D5F-DED9AA2DF723}">
      <dgm:prSet/>
      <dgm:spPr/>
      <dgm:t>
        <a:bodyPr/>
        <a:lstStyle/>
        <a:p>
          <a:endParaRPr lang="en-GB"/>
        </a:p>
      </dgm:t>
    </dgm:pt>
    <dgm:pt modelId="{5210E128-9281-458C-B33E-55DC366C76AC}" type="sibTrans" cxnId="{22B7A0E2-F731-41F2-9D5F-DED9AA2DF723}">
      <dgm:prSet/>
      <dgm:spPr/>
      <dgm:t>
        <a:bodyPr/>
        <a:lstStyle/>
        <a:p>
          <a:endParaRPr lang="en-GB"/>
        </a:p>
      </dgm:t>
    </dgm:pt>
    <dgm:pt modelId="{790DA401-2447-4271-8D42-EB98B046AEC0}" type="pres">
      <dgm:prSet presAssocID="{7E119339-B4DE-40C6-B888-338D08DD30FB}" presName="cycle" presStyleCnt="0">
        <dgm:presLayoutVars>
          <dgm:chMax val="1"/>
          <dgm:dir/>
          <dgm:animLvl val="ctr"/>
          <dgm:resizeHandles val="exact"/>
        </dgm:presLayoutVars>
      </dgm:prSet>
      <dgm:spPr/>
      <dgm:t>
        <a:bodyPr/>
        <a:lstStyle/>
        <a:p>
          <a:endParaRPr lang="en-GB"/>
        </a:p>
      </dgm:t>
    </dgm:pt>
    <dgm:pt modelId="{3994EC17-732F-47B6-8E6F-8219C684EA7C}" type="pres">
      <dgm:prSet presAssocID="{74AF32DD-E224-4D10-AF5E-521A3EFA1D57}" presName="centerShape" presStyleLbl="node0" presStyleIdx="0" presStyleCnt="1"/>
      <dgm:spPr/>
      <dgm:t>
        <a:bodyPr/>
        <a:lstStyle/>
        <a:p>
          <a:endParaRPr lang="en-GB"/>
        </a:p>
      </dgm:t>
    </dgm:pt>
    <dgm:pt modelId="{32D6A44E-A883-445E-B818-AB17DD5C7B46}" type="pres">
      <dgm:prSet presAssocID="{E9BCFB4F-861D-4616-8F35-B4C8E34D0A2F}" presName="Name9" presStyleLbl="parChTrans1D2" presStyleIdx="0" presStyleCnt="6"/>
      <dgm:spPr/>
      <dgm:t>
        <a:bodyPr/>
        <a:lstStyle/>
        <a:p>
          <a:endParaRPr lang="en-GB"/>
        </a:p>
      </dgm:t>
    </dgm:pt>
    <dgm:pt modelId="{97FE2FDA-F176-440E-B4FE-F56839A3D12F}" type="pres">
      <dgm:prSet presAssocID="{E9BCFB4F-861D-4616-8F35-B4C8E34D0A2F}" presName="connTx" presStyleLbl="parChTrans1D2" presStyleIdx="0" presStyleCnt="6"/>
      <dgm:spPr/>
      <dgm:t>
        <a:bodyPr/>
        <a:lstStyle/>
        <a:p>
          <a:endParaRPr lang="en-GB"/>
        </a:p>
      </dgm:t>
    </dgm:pt>
    <dgm:pt modelId="{CC226E65-3650-409A-AEA0-EB1F21E0448A}" type="pres">
      <dgm:prSet presAssocID="{39FF8E66-0165-4620-9698-9EF85E2FA7A5}" presName="node" presStyleLbl="node1" presStyleIdx="0" presStyleCnt="6">
        <dgm:presLayoutVars>
          <dgm:bulletEnabled val="1"/>
        </dgm:presLayoutVars>
      </dgm:prSet>
      <dgm:spPr/>
      <dgm:t>
        <a:bodyPr/>
        <a:lstStyle/>
        <a:p>
          <a:endParaRPr lang="en-GB"/>
        </a:p>
      </dgm:t>
    </dgm:pt>
    <dgm:pt modelId="{3C317DC0-C97B-4823-B9F4-94E6821EF0EC}" type="pres">
      <dgm:prSet presAssocID="{0495F432-A17A-4D3C-AE55-0A6CC00F2A45}" presName="Name9" presStyleLbl="parChTrans1D2" presStyleIdx="1" presStyleCnt="6"/>
      <dgm:spPr/>
      <dgm:t>
        <a:bodyPr/>
        <a:lstStyle/>
        <a:p>
          <a:endParaRPr lang="en-GB"/>
        </a:p>
      </dgm:t>
    </dgm:pt>
    <dgm:pt modelId="{3B6F2EA0-7E3B-47A4-83A4-1A7832189FB2}" type="pres">
      <dgm:prSet presAssocID="{0495F432-A17A-4D3C-AE55-0A6CC00F2A45}" presName="connTx" presStyleLbl="parChTrans1D2" presStyleIdx="1" presStyleCnt="6"/>
      <dgm:spPr/>
      <dgm:t>
        <a:bodyPr/>
        <a:lstStyle/>
        <a:p>
          <a:endParaRPr lang="en-GB"/>
        </a:p>
      </dgm:t>
    </dgm:pt>
    <dgm:pt modelId="{D05E95CC-92DB-4DD8-88CD-0F976734B25E}" type="pres">
      <dgm:prSet presAssocID="{EA50FE06-26B8-43ED-9C27-0331E0ADC878}" presName="node" presStyleLbl="node1" presStyleIdx="1" presStyleCnt="6">
        <dgm:presLayoutVars>
          <dgm:bulletEnabled val="1"/>
        </dgm:presLayoutVars>
      </dgm:prSet>
      <dgm:spPr/>
      <dgm:t>
        <a:bodyPr/>
        <a:lstStyle/>
        <a:p>
          <a:endParaRPr lang="en-GB"/>
        </a:p>
      </dgm:t>
    </dgm:pt>
    <dgm:pt modelId="{F04705B0-5685-47BA-9267-42EEFD62DE0C}" type="pres">
      <dgm:prSet presAssocID="{EEA081F5-57DB-4F87-B414-259F88068006}" presName="Name9" presStyleLbl="parChTrans1D2" presStyleIdx="2" presStyleCnt="6"/>
      <dgm:spPr/>
      <dgm:t>
        <a:bodyPr/>
        <a:lstStyle/>
        <a:p>
          <a:endParaRPr lang="en-GB"/>
        </a:p>
      </dgm:t>
    </dgm:pt>
    <dgm:pt modelId="{76F4F61C-61C5-4D85-A39F-7E2F954AF3D7}" type="pres">
      <dgm:prSet presAssocID="{EEA081F5-57DB-4F87-B414-259F88068006}" presName="connTx" presStyleLbl="parChTrans1D2" presStyleIdx="2" presStyleCnt="6"/>
      <dgm:spPr/>
      <dgm:t>
        <a:bodyPr/>
        <a:lstStyle/>
        <a:p>
          <a:endParaRPr lang="en-GB"/>
        </a:p>
      </dgm:t>
    </dgm:pt>
    <dgm:pt modelId="{5CD34587-8F10-42AD-8C03-A63FCB459C7C}" type="pres">
      <dgm:prSet presAssocID="{47A63BB9-E0F5-4807-9CE3-25F954940A21}" presName="node" presStyleLbl="node1" presStyleIdx="2" presStyleCnt="6">
        <dgm:presLayoutVars>
          <dgm:bulletEnabled val="1"/>
        </dgm:presLayoutVars>
      </dgm:prSet>
      <dgm:spPr/>
      <dgm:t>
        <a:bodyPr/>
        <a:lstStyle/>
        <a:p>
          <a:endParaRPr lang="en-GB"/>
        </a:p>
      </dgm:t>
    </dgm:pt>
    <dgm:pt modelId="{8B88C25B-7177-492C-9A21-BAA3FF454A41}" type="pres">
      <dgm:prSet presAssocID="{697C1D8C-2D26-4C9D-A132-2ACB4631E089}" presName="Name9" presStyleLbl="parChTrans1D2" presStyleIdx="3" presStyleCnt="6"/>
      <dgm:spPr/>
      <dgm:t>
        <a:bodyPr/>
        <a:lstStyle/>
        <a:p>
          <a:endParaRPr lang="en-GB"/>
        </a:p>
      </dgm:t>
    </dgm:pt>
    <dgm:pt modelId="{27E3D13C-5400-4544-AE22-1F2721BEF4F2}" type="pres">
      <dgm:prSet presAssocID="{697C1D8C-2D26-4C9D-A132-2ACB4631E089}" presName="connTx" presStyleLbl="parChTrans1D2" presStyleIdx="3" presStyleCnt="6"/>
      <dgm:spPr/>
      <dgm:t>
        <a:bodyPr/>
        <a:lstStyle/>
        <a:p>
          <a:endParaRPr lang="en-GB"/>
        </a:p>
      </dgm:t>
    </dgm:pt>
    <dgm:pt modelId="{C41A6B29-A674-46CD-8096-E8F0F294F523}" type="pres">
      <dgm:prSet presAssocID="{E6111CBC-56DE-47E6-B9AC-8B86773990AC}" presName="node" presStyleLbl="node1" presStyleIdx="3" presStyleCnt="6">
        <dgm:presLayoutVars>
          <dgm:bulletEnabled val="1"/>
        </dgm:presLayoutVars>
      </dgm:prSet>
      <dgm:spPr/>
      <dgm:t>
        <a:bodyPr/>
        <a:lstStyle/>
        <a:p>
          <a:endParaRPr lang="en-GB"/>
        </a:p>
      </dgm:t>
    </dgm:pt>
    <dgm:pt modelId="{EB979284-9E96-407D-86AD-D280F5F461A2}" type="pres">
      <dgm:prSet presAssocID="{7050BF48-5979-4AA2-875E-DFD109A423C8}" presName="Name9" presStyleLbl="parChTrans1D2" presStyleIdx="4" presStyleCnt="6"/>
      <dgm:spPr/>
      <dgm:t>
        <a:bodyPr/>
        <a:lstStyle/>
        <a:p>
          <a:endParaRPr lang="en-GB"/>
        </a:p>
      </dgm:t>
    </dgm:pt>
    <dgm:pt modelId="{04E4B2A6-C561-4131-9DAE-686C3FAC7020}" type="pres">
      <dgm:prSet presAssocID="{7050BF48-5979-4AA2-875E-DFD109A423C8}" presName="connTx" presStyleLbl="parChTrans1D2" presStyleIdx="4" presStyleCnt="6"/>
      <dgm:spPr/>
      <dgm:t>
        <a:bodyPr/>
        <a:lstStyle/>
        <a:p>
          <a:endParaRPr lang="en-GB"/>
        </a:p>
      </dgm:t>
    </dgm:pt>
    <dgm:pt modelId="{882284A0-A321-4E43-B607-ABCBAE4E9A70}" type="pres">
      <dgm:prSet presAssocID="{86ADCAED-6075-4527-98B5-4AE10AE39461}" presName="node" presStyleLbl="node1" presStyleIdx="4" presStyleCnt="6">
        <dgm:presLayoutVars>
          <dgm:bulletEnabled val="1"/>
        </dgm:presLayoutVars>
      </dgm:prSet>
      <dgm:spPr/>
      <dgm:t>
        <a:bodyPr/>
        <a:lstStyle/>
        <a:p>
          <a:endParaRPr lang="en-GB"/>
        </a:p>
      </dgm:t>
    </dgm:pt>
    <dgm:pt modelId="{0AC92E0A-3029-4068-B1EC-5E220366813C}" type="pres">
      <dgm:prSet presAssocID="{66ADC505-2DE4-4909-B6AF-BF32F02AD92B}" presName="Name9" presStyleLbl="parChTrans1D2" presStyleIdx="5" presStyleCnt="6"/>
      <dgm:spPr/>
      <dgm:t>
        <a:bodyPr/>
        <a:lstStyle/>
        <a:p>
          <a:endParaRPr lang="en-GB"/>
        </a:p>
      </dgm:t>
    </dgm:pt>
    <dgm:pt modelId="{24BDB537-1EE6-471B-A530-41CE6F955810}" type="pres">
      <dgm:prSet presAssocID="{66ADC505-2DE4-4909-B6AF-BF32F02AD92B}" presName="connTx" presStyleLbl="parChTrans1D2" presStyleIdx="5" presStyleCnt="6"/>
      <dgm:spPr/>
      <dgm:t>
        <a:bodyPr/>
        <a:lstStyle/>
        <a:p>
          <a:endParaRPr lang="en-GB"/>
        </a:p>
      </dgm:t>
    </dgm:pt>
    <dgm:pt modelId="{0E211E40-EAF8-4B9A-B2D7-701BACAF41BF}" type="pres">
      <dgm:prSet presAssocID="{C8746C67-E347-45ED-AECB-5B3320026A4C}" presName="node" presStyleLbl="node1" presStyleIdx="5" presStyleCnt="6">
        <dgm:presLayoutVars>
          <dgm:bulletEnabled val="1"/>
        </dgm:presLayoutVars>
      </dgm:prSet>
      <dgm:spPr/>
      <dgm:t>
        <a:bodyPr/>
        <a:lstStyle/>
        <a:p>
          <a:endParaRPr lang="en-GB"/>
        </a:p>
      </dgm:t>
    </dgm:pt>
  </dgm:ptLst>
  <dgm:cxnLst>
    <dgm:cxn modelId="{D3FF37B5-DECD-4B00-9ACF-34CC03E15274}" type="presOf" srcId="{C8746C67-E347-45ED-AECB-5B3320026A4C}" destId="{0E211E40-EAF8-4B9A-B2D7-701BACAF41BF}" srcOrd="0" destOrd="0" presId="urn:microsoft.com/office/officeart/2005/8/layout/radial1"/>
    <dgm:cxn modelId="{FE1893F6-41B1-4B8E-AA57-515BFF40AA88}" type="presOf" srcId="{7E119339-B4DE-40C6-B888-338D08DD30FB}" destId="{790DA401-2447-4271-8D42-EB98B046AEC0}" srcOrd="0" destOrd="0" presId="urn:microsoft.com/office/officeart/2005/8/layout/radial1"/>
    <dgm:cxn modelId="{224BD2CC-F2FE-47A2-8F65-6F6534E264E0}" type="presOf" srcId="{39FF8E66-0165-4620-9698-9EF85E2FA7A5}" destId="{CC226E65-3650-409A-AEA0-EB1F21E0448A}" srcOrd="0" destOrd="0" presId="urn:microsoft.com/office/officeart/2005/8/layout/radial1"/>
    <dgm:cxn modelId="{EC7E926E-54B9-4076-AD7E-135DBDDB4318}" type="presOf" srcId="{0495F432-A17A-4D3C-AE55-0A6CC00F2A45}" destId="{3B6F2EA0-7E3B-47A4-83A4-1A7832189FB2}" srcOrd="1" destOrd="0" presId="urn:microsoft.com/office/officeart/2005/8/layout/radial1"/>
    <dgm:cxn modelId="{ED0383D9-5E98-4878-AF2C-2A13A46AB717}" srcId="{74AF32DD-E224-4D10-AF5E-521A3EFA1D57}" destId="{47A63BB9-E0F5-4807-9CE3-25F954940A21}" srcOrd="2" destOrd="0" parTransId="{EEA081F5-57DB-4F87-B414-259F88068006}" sibTransId="{4194CCE8-EA30-48CC-BCB6-A7036405BC8B}"/>
    <dgm:cxn modelId="{D2623D28-1FB9-4613-96F0-2118A3B2E8FA}" srcId="{74AF32DD-E224-4D10-AF5E-521A3EFA1D57}" destId="{86ADCAED-6075-4527-98B5-4AE10AE39461}" srcOrd="4" destOrd="0" parTransId="{7050BF48-5979-4AA2-875E-DFD109A423C8}" sibTransId="{703E61FC-8671-4866-B895-9433F361FD14}"/>
    <dgm:cxn modelId="{FE646251-7A93-4EBE-9B86-13759AB224D4}" type="presOf" srcId="{0495F432-A17A-4D3C-AE55-0A6CC00F2A45}" destId="{3C317DC0-C97B-4823-B9F4-94E6821EF0EC}" srcOrd="0" destOrd="0" presId="urn:microsoft.com/office/officeart/2005/8/layout/radial1"/>
    <dgm:cxn modelId="{FF5D8A1D-0362-498F-9810-043A0F6CE881}" type="presOf" srcId="{E9BCFB4F-861D-4616-8F35-B4C8E34D0A2F}" destId="{97FE2FDA-F176-440E-B4FE-F56839A3D12F}" srcOrd="1" destOrd="0" presId="urn:microsoft.com/office/officeart/2005/8/layout/radial1"/>
    <dgm:cxn modelId="{700F3CCD-368B-4A2B-B28B-8DDFBF30041E}" srcId="{7E119339-B4DE-40C6-B888-338D08DD30FB}" destId="{74AF32DD-E224-4D10-AF5E-521A3EFA1D57}" srcOrd="0" destOrd="0" parTransId="{FE8CB42B-C2C7-4929-BA13-B1C0565A54CE}" sibTransId="{2827E28B-313E-4631-9C83-9F00E24DF57E}"/>
    <dgm:cxn modelId="{C73AB725-D3E7-455D-A720-D8EDB289926E}" type="presOf" srcId="{74AF32DD-E224-4D10-AF5E-521A3EFA1D57}" destId="{3994EC17-732F-47B6-8E6F-8219C684EA7C}" srcOrd="0" destOrd="0" presId="urn:microsoft.com/office/officeart/2005/8/layout/radial1"/>
    <dgm:cxn modelId="{9E93C10E-50EB-4DBA-A2A1-B02C2C9BC342}" type="presOf" srcId="{EA50FE06-26B8-43ED-9C27-0331E0ADC878}" destId="{D05E95CC-92DB-4DD8-88CD-0F976734B25E}" srcOrd="0" destOrd="0" presId="urn:microsoft.com/office/officeart/2005/8/layout/radial1"/>
    <dgm:cxn modelId="{09EDAE32-24A6-4E76-9BFA-54BB59875960}" type="presOf" srcId="{E6111CBC-56DE-47E6-B9AC-8B86773990AC}" destId="{C41A6B29-A674-46CD-8096-E8F0F294F523}" srcOrd="0" destOrd="0" presId="urn:microsoft.com/office/officeart/2005/8/layout/radial1"/>
    <dgm:cxn modelId="{27F1A9DC-71D0-4029-8D56-1FC280C0317F}" type="presOf" srcId="{7050BF48-5979-4AA2-875E-DFD109A423C8}" destId="{04E4B2A6-C561-4131-9DAE-686C3FAC7020}" srcOrd="1" destOrd="0" presId="urn:microsoft.com/office/officeart/2005/8/layout/radial1"/>
    <dgm:cxn modelId="{A353B59E-07B6-424C-8DC2-C0039264919C}" srcId="{74AF32DD-E224-4D10-AF5E-521A3EFA1D57}" destId="{EA50FE06-26B8-43ED-9C27-0331E0ADC878}" srcOrd="1" destOrd="0" parTransId="{0495F432-A17A-4D3C-AE55-0A6CC00F2A45}" sibTransId="{B178C421-04F0-4297-A40A-2AB2042B2219}"/>
    <dgm:cxn modelId="{7CEF0597-8B42-4E2E-BC79-019B308A5702}" type="presOf" srcId="{EEA081F5-57DB-4F87-B414-259F88068006}" destId="{76F4F61C-61C5-4D85-A39F-7E2F954AF3D7}" srcOrd="1" destOrd="0" presId="urn:microsoft.com/office/officeart/2005/8/layout/radial1"/>
    <dgm:cxn modelId="{71AEA0D5-584E-4CAB-992E-8584CF3948EB}" type="presOf" srcId="{E9BCFB4F-861D-4616-8F35-B4C8E34D0A2F}" destId="{32D6A44E-A883-445E-B818-AB17DD5C7B46}" srcOrd="0" destOrd="0" presId="urn:microsoft.com/office/officeart/2005/8/layout/radial1"/>
    <dgm:cxn modelId="{22B7A0E2-F731-41F2-9D5F-DED9AA2DF723}" srcId="{74AF32DD-E224-4D10-AF5E-521A3EFA1D57}" destId="{C8746C67-E347-45ED-AECB-5B3320026A4C}" srcOrd="5" destOrd="0" parTransId="{66ADC505-2DE4-4909-B6AF-BF32F02AD92B}" sibTransId="{5210E128-9281-458C-B33E-55DC366C76AC}"/>
    <dgm:cxn modelId="{0E57D9DC-DD41-4221-AB72-D0918E80EE4D}" type="presOf" srcId="{47A63BB9-E0F5-4807-9CE3-25F954940A21}" destId="{5CD34587-8F10-42AD-8C03-A63FCB459C7C}" srcOrd="0" destOrd="0" presId="urn:microsoft.com/office/officeart/2005/8/layout/radial1"/>
    <dgm:cxn modelId="{B75A1459-04B7-4689-A82F-FCFA70262881}" type="presOf" srcId="{7050BF48-5979-4AA2-875E-DFD109A423C8}" destId="{EB979284-9E96-407D-86AD-D280F5F461A2}" srcOrd="0" destOrd="0" presId="urn:microsoft.com/office/officeart/2005/8/layout/radial1"/>
    <dgm:cxn modelId="{DE53B2DB-709D-4FBA-94B7-30978E57FFCB}" type="presOf" srcId="{697C1D8C-2D26-4C9D-A132-2ACB4631E089}" destId="{27E3D13C-5400-4544-AE22-1F2721BEF4F2}" srcOrd="1" destOrd="0" presId="urn:microsoft.com/office/officeart/2005/8/layout/radial1"/>
    <dgm:cxn modelId="{26ABECB6-ED18-4C31-9EF6-200E7BB23EF9}" srcId="{74AF32DD-E224-4D10-AF5E-521A3EFA1D57}" destId="{E6111CBC-56DE-47E6-B9AC-8B86773990AC}" srcOrd="3" destOrd="0" parTransId="{697C1D8C-2D26-4C9D-A132-2ACB4631E089}" sibTransId="{83E3015A-6F21-49B9-9D67-696889193F5C}"/>
    <dgm:cxn modelId="{9847C794-DC07-43C9-8A30-B524C4416849}" type="presOf" srcId="{66ADC505-2DE4-4909-B6AF-BF32F02AD92B}" destId="{0AC92E0A-3029-4068-B1EC-5E220366813C}" srcOrd="0" destOrd="0" presId="urn:microsoft.com/office/officeart/2005/8/layout/radial1"/>
    <dgm:cxn modelId="{DC26AFFE-CA0A-4709-872B-86AA9BB07B5A}" type="presOf" srcId="{EEA081F5-57DB-4F87-B414-259F88068006}" destId="{F04705B0-5685-47BA-9267-42EEFD62DE0C}" srcOrd="0" destOrd="0" presId="urn:microsoft.com/office/officeart/2005/8/layout/radial1"/>
    <dgm:cxn modelId="{C2292FA0-CFE8-4A2A-A981-B564DA781755}" type="presOf" srcId="{697C1D8C-2D26-4C9D-A132-2ACB4631E089}" destId="{8B88C25B-7177-492C-9A21-BAA3FF454A41}" srcOrd="0" destOrd="0" presId="urn:microsoft.com/office/officeart/2005/8/layout/radial1"/>
    <dgm:cxn modelId="{0CCFEEE7-8641-4D04-9599-D61378FB1302}" type="presOf" srcId="{86ADCAED-6075-4527-98B5-4AE10AE39461}" destId="{882284A0-A321-4E43-B607-ABCBAE4E9A70}" srcOrd="0" destOrd="0" presId="urn:microsoft.com/office/officeart/2005/8/layout/radial1"/>
    <dgm:cxn modelId="{6F851618-A99F-4A8C-AD4C-1492C4A67BF1}" type="presOf" srcId="{66ADC505-2DE4-4909-B6AF-BF32F02AD92B}" destId="{24BDB537-1EE6-471B-A530-41CE6F955810}" srcOrd="1" destOrd="0" presId="urn:microsoft.com/office/officeart/2005/8/layout/radial1"/>
    <dgm:cxn modelId="{3C80DF24-B6A5-4AB8-B9A4-00C28EF6B17C}" srcId="{74AF32DD-E224-4D10-AF5E-521A3EFA1D57}" destId="{39FF8E66-0165-4620-9698-9EF85E2FA7A5}" srcOrd="0" destOrd="0" parTransId="{E9BCFB4F-861D-4616-8F35-B4C8E34D0A2F}" sibTransId="{56041F69-9B16-4A17-930F-054AC38A17E9}"/>
    <dgm:cxn modelId="{16F3A42F-A300-4894-9A66-49FACC0418D4}" type="presParOf" srcId="{790DA401-2447-4271-8D42-EB98B046AEC0}" destId="{3994EC17-732F-47B6-8E6F-8219C684EA7C}" srcOrd="0" destOrd="0" presId="urn:microsoft.com/office/officeart/2005/8/layout/radial1"/>
    <dgm:cxn modelId="{86EDC574-5248-4ABE-9881-63A9CE40ED07}" type="presParOf" srcId="{790DA401-2447-4271-8D42-EB98B046AEC0}" destId="{32D6A44E-A883-445E-B818-AB17DD5C7B46}" srcOrd="1" destOrd="0" presId="urn:microsoft.com/office/officeart/2005/8/layout/radial1"/>
    <dgm:cxn modelId="{5E4863F7-6492-4749-9ADA-96FB04A678AA}" type="presParOf" srcId="{32D6A44E-A883-445E-B818-AB17DD5C7B46}" destId="{97FE2FDA-F176-440E-B4FE-F56839A3D12F}" srcOrd="0" destOrd="0" presId="urn:microsoft.com/office/officeart/2005/8/layout/radial1"/>
    <dgm:cxn modelId="{0F5F1645-54E2-49D2-B345-F4C37EF8A7E5}" type="presParOf" srcId="{790DA401-2447-4271-8D42-EB98B046AEC0}" destId="{CC226E65-3650-409A-AEA0-EB1F21E0448A}" srcOrd="2" destOrd="0" presId="urn:microsoft.com/office/officeart/2005/8/layout/radial1"/>
    <dgm:cxn modelId="{7941851C-E57F-418B-8E23-C795BB1F5FB1}" type="presParOf" srcId="{790DA401-2447-4271-8D42-EB98B046AEC0}" destId="{3C317DC0-C97B-4823-B9F4-94E6821EF0EC}" srcOrd="3" destOrd="0" presId="urn:microsoft.com/office/officeart/2005/8/layout/radial1"/>
    <dgm:cxn modelId="{895EEEC4-8A80-4DD9-ADAB-7C84ED0EEFFE}" type="presParOf" srcId="{3C317DC0-C97B-4823-B9F4-94E6821EF0EC}" destId="{3B6F2EA0-7E3B-47A4-83A4-1A7832189FB2}" srcOrd="0" destOrd="0" presId="urn:microsoft.com/office/officeart/2005/8/layout/radial1"/>
    <dgm:cxn modelId="{70470746-6237-4C95-A120-D41CD56B3A9D}" type="presParOf" srcId="{790DA401-2447-4271-8D42-EB98B046AEC0}" destId="{D05E95CC-92DB-4DD8-88CD-0F976734B25E}" srcOrd="4" destOrd="0" presId="urn:microsoft.com/office/officeart/2005/8/layout/radial1"/>
    <dgm:cxn modelId="{CD95A073-D5F1-44A3-BAF1-3C1BA39D5EA9}" type="presParOf" srcId="{790DA401-2447-4271-8D42-EB98B046AEC0}" destId="{F04705B0-5685-47BA-9267-42EEFD62DE0C}" srcOrd="5" destOrd="0" presId="urn:microsoft.com/office/officeart/2005/8/layout/radial1"/>
    <dgm:cxn modelId="{2639059B-C753-40B0-AE19-30F3F35CC3B4}" type="presParOf" srcId="{F04705B0-5685-47BA-9267-42EEFD62DE0C}" destId="{76F4F61C-61C5-4D85-A39F-7E2F954AF3D7}" srcOrd="0" destOrd="0" presId="urn:microsoft.com/office/officeart/2005/8/layout/radial1"/>
    <dgm:cxn modelId="{E8E1406E-79C5-45F3-A0CC-7D2319FE52CC}" type="presParOf" srcId="{790DA401-2447-4271-8D42-EB98B046AEC0}" destId="{5CD34587-8F10-42AD-8C03-A63FCB459C7C}" srcOrd="6" destOrd="0" presId="urn:microsoft.com/office/officeart/2005/8/layout/radial1"/>
    <dgm:cxn modelId="{C66BEDCF-F03E-4175-9BB8-19102E8899EC}" type="presParOf" srcId="{790DA401-2447-4271-8D42-EB98B046AEC0}" destId="{8B88C25B-7177-492C-9A21-BAA3FF454A41}" srcOrd="7" destOrd="0" presId="urn:microsoft.com/office/officeart/2005/8/layout/radial1"/>
    <dgm:cxn modelId="{AF90645F-33AA-49AA-AD49-E3DFF975527E}" type="presParOf" srcId="{8B88C25B-7177-492C-9A21-BAA3FF454A41}" destId="{27E3D13C-5400-4544-AE22-1F2721BEF4F2}" srcOrd="0" destOrd="0" presId="urn:microsoft.com/office/officeart/2005/8/layout/radial1"/>
    <dgm:cxn modelId="{58FA5997-15DD-4EA2-94BD-B95EDC71F193}" type="presParOf" srcId="{790DA401-2447-4271-8D42-EB98B046AEC0}" destId="{C41A6B29-A674-46CD-8096-E8F0F294F523}" srcOrd="8" destOrd="0" presId="urn:microsoft.com/office/officeart/2005/8/layout/radial1"/>
    <dgm:cxn modelId="{46B233E7-B707-4DD6-ACE1-BD5D3B3934C7}" type="presParOf" srcId="{790DA401-2447-4271-8D42-EB98B046AEC0}" destId="{EB979284-9E96-407D-86AD-D280F5F461A2}" srcOrd="9" destOrd="0" presId="urn:microsoft.com/office/officeart/2005/8/layout/radial1"/>
    <dgm:cxn modelId="{B62D076E-A408-48B6-BBB3-1AF9752CABDD}" type="presParOf" srcId="{EB979284-9E96-407D-86AD-D280F5F461A2}" destId="{04E4B2A6-C561-4131-9DAE-686C3FAC7020}" srcOrd="0" destOrd="0" presId="urn:microsoft.com/office/officeart/2005/8/layout/radial1"/>
    <dgm:cxn modelId="{6452A687-67FB-48C4-84D3-79B3CB1C1EB5}" type="presParOf" srcId="{790DA401-2447-4271-8D42-EB98B046AEC0}" destId="{882284A0-A321-4E43-B607-ABCBAE4E9A70}" srcOrd="10" destOrd="0" presId="urn:microsoft.com/office/officeart/2005/8/layout/radial1"/>
    <dgm:cxn modelId="{08AD8C86-D1BB-4E22-975D-FDF7E0968DA7}" type="presParOf" srcId="{790DA401-2447-4271-8D42-EB98B046AEC0}" destId="{0AC92E0A-3029-4068-B1EC-5E220366813C}" srcOrd="11" destOrd="0" presId="urn:microsoft.com/office/officeart/2005/8/layout/radial1"/>
    <dgm:cxn modelId="{279CA242-A16E-427D-A231-5235CFF149F4}" type="presParOf" srcId="{0AC92E0A-3029-4068-B1EC-5E220366813C}" destId="{24BDB537-1EE6-471B-A530-41CE6F955810}" srcOrd="0" destOrd="0" presId="urn:microsoft.com/office/officeart/2005/8/layout/radial1"/>
    <dgm:cxn modelId="{542196E1-032E-4C07-8A3E-906D40A1322C}" type="presParOf" srcId="{790DA401-2447-4271-8D42-EB98B046AEC0}" destId="{0E211E40-EAF8-4B9A-B2D7-701BACAF41BF}" srcOrd="12"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E1EA2-1FC7-49A2-B218-AD50B504ECC1}">
      <dsp:nvSpPr>
        <dsp:cNvPr id="0" name=""/>
        <dsp:cNvSpPr/>
      </dsp:nvSpPr>
      <dsp:spPr>
        <a:xfrm rot="9195171">
          <a:off x="1808744" y="3212230"/>
          <a:ext cx="813467" cy="17446"/>
        </a:xfrm>
        <a:custGeom>
          <a:avLst/>
          <a:gdLst/>
          <a:ahLst/>
          <a:cxnLst/>
          <a:rect l="0" t="0" r="0" b="0"/>
          <a:pathLst>
            <a:path>
              <a:moveTo>
                <a:pt x="0" y="8723"/>
              </a:moveTo>
              <a:lnTo>
                <a:pt x="813467" y="872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61E22E-7003-4109-9E44-D1435BC45A1C}">
      <dsp:nvSpPr>
        <dsp:cNvPr id="0" name=""/>
        <dsp:cNvSpPr/>
      </dsp:nvSpPr>
      <dsp:spPr>
        <a:xfrm rot="5881437">
          <a:off x="2387685" y="3616685"/>
          <a:ext cx="846724" cy="17446"/>
        </a:xfrm>
        <a:custGeom>
          <a:avLst/>
          <a:gdLst/>
          <a:ahLst/>
          <a:cxnLst/>
          <a:rect l="0" t="0" r="0" b="0"/>
          <a:pathLst>
            <a:path>
              <a:moveTo>
                <a:pt x="0" y="8723"/>
              </a:moveTo>
              <a:lnTo>
                <a:pt x="846724" y="872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AECFA6-4F57-445A-8C4F-5C3C42684E39}">
      <dsp:nvSpPr>
        <dsp:cNvPr id="0" name=""/>
        <dsp:cNvSpPr/>
      </dsp:nvSpPr>
      <dsp:spPr>
        <a:xfrm rot="3226972">
          <a:off x="2931785" y="3660172"/>
          <a:ext cx="1147035" cy="17446"/>
        </a:xfrm>
        <a:custGeom>
          <a:avLst/>
          <a:gdLst/>
          <a:ahLst/>
          <a:cxnLst/>
          <a:rect l="0" t="0" r="0" b="0"/>
          <a:pathLst>
            <a:path>
              <a:moveTo>
                <a:pt x="0" y="8723"/>
              </a:moveTo>
              <a:lnTo>
                <a:pt x="1147035" y="872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189DF1-98AC-49EB-84E1-DDCF3D65770A}">
      <dsp:nvSpPr>
        <dsp:cNvPr id="0" name=""/>
        <dsp:cNvSpPr/>
      </dsp:nvSpPr>
      <dsp:spPr>
        <a:xfrm rot="906650">
          <a:off x="3235476" y="3113967"/>
          <a:ext cx="1259485" cy="17446"/>
        </a:xfrm>
        <a:custGeom>
          <a:avLst/>
          <a:gdLst/>
          <a:ahLst/>
          <a:cxnLst/>
          <a:rect l="0" t="0" r="0" b="0"/>
          <a:pathLst>
            <a:path>
              <a:moveTo>
                <a:pt x="0" y="8723"/>
              </a:moveTo>
              <a:lnTo>
                <a:pt x="1259485" y="872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F35262-887E-4089-849E-065798B7480C}">
      <dsp:nvSpPr>
        <dsp:cNvPr id="0" name=""/>
        <dsp:cNvSpPr/>
      </dsp:nvSpPr>
      <dsp:spPr>
        <a:xfrm rot="20156748">
          <a:off x="3194905" y="2414116"/>
          <a:ext cx="1435866" cy="17446"/>
        </a:xfrm>
        <a:custGeom>
          <a:avLst/>
          <a:gdLst/>
          <a:ahLst/>
          <a:cxnLst/>
          <a:rect l="0" t="0" r="0" b="0"/>
          <a:pathLst>
            <a:path>
              <a:moveTo>
                <a:pt x="0" y="8723"/>
              </a:moveTo>
              <a:lnTo>
                <a:pt x="1435866" y="872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74FDF0-93A6-4BE3-ADDD-CB5A12EC6904}">
      <dsp:nvSpPr>
        <dsp:cNvPr id="0" name=""/>
        <dsp:cNvSpPr/>
      </dsp:nvSpPr>
      <dsp:spPr>
        <a:xfrm rot="17868457">
          <a:off x="2793661" y="2016132"/>
          <a:ext cx="1136835" cy="17446"/>
        </a:xfrm>
        <a:custGeom>
          <a:avLst/>
          <a:gdLst/>
          <a:ahLst/>
          <a:cxnLst/>
          <a:rect l="0" t="0" r="0" b="0"/>
          <a:pathLst>
            <a:path>
              <a:moveTo>
                <a:pt x="0" y="8723"/>
              </a:moveTo>
              <a:lnTo>
                <a:pt x="1136835" y="872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AC9561-15BD-40D6-BD76-E44DA2F3E84C}">
      <dsp:nvSpPr>
        <dsp:cNvPr id="0" name=""/>
        <dsp:cNvSpPr/>
      </dsp:nvSpPr>
      <dsp:spPr>
        <a:xfrm rot="15133176">
          <a:off x="2157758" y="2043722"/>
          <a:ext cx="998047" cy="17446"/>
        </a:xfrm>
        <a:custGeom>
          <a:avLst/>
          <a:gdLst/>
          <a:ahLst/>
          <a:cxnLst/>
          <a:rect l="0" t="0" r="0" b="0"/>
          <a:pathLst>
            <a:path>
              <a:moveTo>
                <a:pt x="0" y="8723"/>
              </a:moveTo>
              <a:lnTo>
                <a:pt x="998047" y="872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BB0F22-1F21-42EC-BF92-1B9259DEA67B}">
      <dsp:nvSpPr>
        <dsp:cNvPr id="0" name=""/>
        <dsp:cNvSpPr/>
      </dsp:nvSpPr>
      <dsp:spPr>
        <a:xfrm rot="12291752">
          <a:off x="1480325" y="2458849"/>
          <a:ext cx="1151738" cy="17446"/>
        </a:xfrm>
        <a:custGeom>
          <a:avLst/>
          <a:gdLst/>
          <a:ahLst/>
          <a:cxnLst/>
          <a:rect l="0" t="0" r="0" b="0"/>
          <a:pathLst>
            <a:path>
              <a:moveTo>
                <a:pt x="0" y="8723"/>
              </a:moveTo>
              <a:lnTo>
                <a:pt x="1151738" y="8723"/>
              </a:lnTo>
            </a:path>
          </a:pathLst>
        </a:custGeom>
        <a:noFill/>
        <a:ln w="15875"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74E040-512F-4C01-862E-674092D2AE26}">
      <dsp:nvSpPr>
        <dsp:cNvPr id="0" name=""/>
        <dsp:cNvSpPr/>
      </dsp:nvSpPr>
      <dsp:spPr>
        <a:xfrm>
          <a:off x="2126612" y="2136869"/>
          <a:ext cx="1892722" cy="1463166"/>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808F17-B997-487A-B332-5D6085B75B79}">
      <dsp:nvSpPr>
        <dsp:cNvPr id="0" name=""/>
        <dsp:cNvSpPr/>
      </dsp:nvSpPr>
      <dsp:spPr>
        <a:xfrm>
          <a:off x="0" y="1079075"/>
          <a:ext cx="1607491" cy="1616250"/>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solidFill>
                <a:schemeClr val="tx1"/>
              </a:solidFill>
            </a:rPr>
            <a:t>Institutional strategic aims</a:t>
          </a:r>
          <a:endParaRPr lang="en-GB" sz="1400" kern="1200" dirty="0">
            <a:solidFill>
              <a:schemeClr val="tx1"/>
            </a:solidFill>
          </a:endParaRPr>
        </a:p>
      </dsp:txBody>
      <dsp:txXfrm>
        <a:off x="235412" y="1315769"/>
        <a:ext cx="1136667" cy="1142862"/>
      </dsp:txXfrm>
    </dsp:sp>
    <dsp:sp modelId="{E463FED8-5ABE-4EB2-B72A-1E9D2317DF51}">
      <dsp:nvSpPr>
        <dsp:cNvPr id="0" name=""/>
        <dsp:cNvSpPr/>
      </dsp:nvSpPr>
      <dsp:spPr>
        <a:xfrm>
          <a:off x="1453998" y="0"/>
          <a:ext cx="1607491" cy="1616250"/>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solidFill>
                <a:schemeClr val="tx1"/>
              </a:solidFill>
            </a:rPr>
            <a:t>Education &amp; Assessment strategy</a:t>
          </a:r>
          <a:endParaRPr lang="en-GB" sz="1400" kern="1200" dirty="0">
            <a:solidFill>
              <a:schemeClr val="tx1"/>
            </a:solidFill>
          </a:endParaRPr>
        </a:p>
      </dsp:txBody>
      <dsp:txXfrm>
        <a:off x="1689410" y="236694"/>
        <a:ext cx="1136667" cy="1142862"/>
      </dsp:txXfrm>
    </dsp:sp>
    <dsp:sp modelId="{C44C4ECD-DE8F-44C6-8DEC-AADDEAFAAE9A}">
      <dsp:nvSpPr>
        <dsp:cNvPr id="0" name=""/>
        <dsp:cNvSpPr/>
      </dsp:nvSpPr>
      <dsp:spPr>
        <a:xfrm>
          <a:off x="3200049" y="0"/>
          <a:ext cx="1607491" cy="1616250"/>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solidFill>
                <a:schemeClr val="tx1"/>
              </a:solidFill>
            </a:rPr>
            <a:t>competition</a:t>
          </a:r>
          <a:endParaRPr lang="en-GB" sz="1400" kern="1200" dirty="0">
            <a:solidFill>
              <a:schemeClr val="tx1"/>
            </a:solidFill>
          </a:endParaRPr>
        </a:p>
      </dsp:txBody>
      <dsp:txXfrm>
        <a:off x="3435461" y="236694"/>
        <a:ext cx="1136667" cy="1142862"/>
      </dsp:txXfrm>
    </dsp:sp>
    <dsp:sp modelId="{8AB26DF2-D02B-4AED-9760-78615DBC9B75}">
      <dsp:nvSpPr>
        <dsp:cNvPr id="0" name=""/>
        <dsp:cNvSpPr/>
      </dsp:nvSpPr>
      <dsp:spPr>
        <a:xfrm>
          <a:off x="4494996" y="923641"/>
          <a:ext cx="1707309" cy="1716609"/>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solidFill>
                <a:schemeClr val="tx1"/>
              </a:solidFill>
            </a:rPr>
            <a:t>Student expectations</a:t>
          </a:r>
          <a:endParaRPr lang="en-GB" sz="1400" kern="1200" dirty="0">
            <a:solidFill>
              <a:schemeClr val="tx1"/>
            </a:solidFill>
          </a:endParaRPr>
        </a:p>
      </dsp:txBody>
      <dsp:txXfrm>
        <a:off x="4745026" y="1175033"/>
        <a:ext cx="1207249" cy="1213825"/>
      </dsp:txXfrm>
    </dsp:sp>
    <dsp:sp modelId="{40B532B7-C71E-48C6-A8F7-78DD7E90328E}">
      <dsp:nvSpPr>
        <dsp:cNvPr id="0" name=""/>
        <dsp:cNvSpPr/>
      </dsp:nvSpPr>
      <dsp:spPr>
        <a:xfrm>
          <a:off x="4445680" y="2688332"/>
          <a:ext cx="1607503" cy="1616256"/>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solidFill>
                <a:schemeClr val="tx1"/>
              </a:solidFill>
            </a:rPr>
            <a:t>Academic practice</a:t>
          </a:r>
          <a:endParaRPr lang="en-GB" sz="1400" kern="1200" dirty="0">
            <a:solidFill>
              <a:schemeClr val="tx1"/>
            </a:solidFill>
          </a:endParaRPr>
        </a:p>
      </dsp:txBody>
      <dsp:txXfrm>
        <a:off x="4681093" y="2925027"/>
        <a:ext cx="1136677" cy="1142866"/>
      </dsp:txXfrm>
    </dsp:sp>
    <dsp:sp modelId="{0032C6FC-3F7F-4AEE-AA9D-593B086FA576}">
      <dsp:nvSpPr>
        <dsp:cNvPr id="0" name=""/>
        <dsp:cNvSpPr/>
      </dsp:nvSpPr>
      <dsp:spPr>
        <a:xfrm>
          <a:off x="3516985" y="3974217"/>
          <a:ext cx="1607503" cy="1616256"/>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solidFill>
                <a:schemeClr val="tx1"/>
              </a:solidFill>
            </a:rPr>
            <a:t>League tables</a:t>
          </a:r>
          <a:endParaRPr lang="en-GB" sz="1400" kern="1200" dirty="0">
            <a:solidFill>
              <a:schemeClr val="tx1"/>
            </a:solidFill>
          </a:endParaRPr>
        </a:p>
      </dsp:txBody>
      <dsp:txXfrm>
        <a:off x="3752398" y="4210912"/>
        <a:ext cx="1136677" cy="1142866"/>
      </dsp:txXfrm>
    </dsp:sp>
    <dsp:sp modelId="{6DC05794-E06C-4281-A7AF-428548B5361C}">
      <dsp:nvSpPr>
        <dsp:cNvPr id="0" name=""/>
        <dsp:cNvSpPr/>
      </dsp:nvSpPr>
      <dsp:spPr>
        <a:xfrm>
          <a:off x="1759285" y="4035964"/>
          <a:ext cx="1741014" cy="1750489"/>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solidFill>
                <a:schemeClr val="tx1"/>
              </a:solidFill>
            </a:rPr>
            <a:t>Employment and employers</a:t>
          </a:r>
          <a:endParaRPr lang="en-GB" sz="1400" kern="1200" dirty="0">
            <a:solidFill>
              <a:schemeClr val="tx1"/>
            </a:solidFill>
          </a:endParaRPr>
        </a:p>
      </dsp:txBody>
      <dsp:txXfrm>
        <a:off x="2014251" y="4292317"/>
        <a:ext cx="1231082" cy="1237783"/>
      </dsp:txXfrm>
    </dsp:sp>
    <dsp:sp modelId="{3C30BD73-5514-4B97-AA08-2BC9F4E7F302}">
      <dsp:nvSpPr>
        <dsp:cNvPr id="0" name=""/>
        <dsp:cNvSpPr/>
      </dsp:nvSpPr>
      <dsp:spPr>
        <a:xfrm>
          <a:off x="230838" y="2928960"/>
          <a:ext cx="1712189" cy="1721512"/>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GB" sz="1400" kern="1200" dirty="0" smtClean="0">
              <a:solidFill>
                <a:schemeClr val="tx1"/>
              </a:solidFill>
            </a:rPr>
            <a:t>Government expectations</a:t>
          </a:r>
          <a:endParaRPr lang="en-GB" sz="1400" kern="1200" dirty="0">
            <a:solidFill>
              <a:schemeClr val="tx1"/>
            </a:solidFill>
          </a:endParaRPr>
        </a:p>
      </dsp:txBody>
      <dsp:txXfrm>
        <a:off x="481582" y="3181070"/>
        <a:ext cx="1210701" cy="1217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5DCC2-DE20-4022-88A9-2B4827277E85}">
      <dsp:nvSpPr>
        <dsp:cNvPr id="0" name=""/>
        <dsp:cNvSpPr/>
      </dsp:nvSpPr>
      <dsp:spPr>
        <a:xfrm>
          <a:off x="2555647" y="658381"/>
          <a:ext cx="5200403" cy="5200403"/>
        </a:xfrm>
        <a:prstGeom prst="blockArc">
          <a:avLst>
            <a:gd name="adj1" fmla="val 13114297"/>
            <a:gd name="adj2" fmla="val 16200017"/>
            <a:gd name="adj3" fmla="val 390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22D1F18-2A02-4D36-93D8-17CC0546ED62}">
      <dsp:nvSpPr>
        <dsp:cNvPr id="0" name=""/>
        <dsp:cNvSpPr/>
      </dsp:nvSpPr>
      <dsp:spPr>
        <a:xfrm>
          <a:off x="2555659" y="658366"/>
          <a:ext cx="5200403" cy="5200403"/>
        </a:xfrm>
        <a:prstGeom prst="blockArc">
          <a:avLst>
            <a:gd name="adj1" fmla="val 10028550"/>
            <a:gd name="adj2" fmla="val 13114272"/>
            <a:gd name="adj3" fmla="val 390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F2CEB57-5974-48F3-95EC-133206F046E9}">
      <dsp:nvSpPr>
        <dsp:cNvPr id="0" name=""/>
        <dsp:cNvSpPr/>
      </dsp:nvSpPr>
      <dsp:spPr>
        <a:xfrm>
          <a:off x="2558111" y="669217"/>
          <a:ext cx="5200403" cy="5200403"/>
        </a:xfrm>
        <a:prstGeom prst="blockArc">
          <a:avLst>
            <a:gd name="adj1" fmla="val 6976199"/>
            <a:gd name="adj2" fmla="val 10043550"/>
            <a:gd name="adj3" fmla="val 390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EB4137-0B58-4B8A-B869-64474C92057E}">
      <dsp:nvSpPr>
        <dsp:cNvPr id="0" name=""/>
        <dsp:cNvSpPr/>
      </dsp:nvSpPr>
      <dsp:spPr>
        <a:xfrm>
          <a:off x="2470119" y="627854"/>
          <a:ext cx="5200403" cy="5200403"/>
        </a:xfrm>
        <a:prstGeom prst="blockArc">
          <a:avLst>
            <a:gd name="adj1" fmla="val 3954916"/>
            <a:gd name="adj2" fmla="val 6845084"/>
            <a:gd name="adj3" fmla="val 390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94CEEC9-FA8F-4F76-A519-7F0A3A8040C4}">
      <dsp:nvSpPr>
        <dsp:cNvPr id="0" name=""/>
        <dsp:cNvSpPr/>
      </dsp:nvSpPr>
      <dsp:spPr>
        <a:xfrm>
          <a:off x="2573740" y="584250"/>
          <a:ext cx="5200403" cy="5200403"/>
        </a:xfrm>
        <a:prstGeom prst="blockArc">
          <a:avLst>
            <a:gd name="adj1" fmla="val 874328"/>
            <a:gd name="adj2" fmla="val 4106523"/>
            <a:gd name="adj3" fmla="val 390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043594-BAE2-4FA2-A569-A265B25F9034}">
      <dsp:nvSpPr>
        <dsp:cNvPr id="0" name=""/>
        <dsp:cNvSpPr/>
      </dsp:nvSpPr>
      <dsp:spPr>
        <a:xfrm>
          <a:off x="2555647" y="658388"/>
          <a:ext cx="5200403" cy="5200403"/>
        </a:xfrm>
        <a:prstGeom prst="blockArc">
          <a:avLst>
            <a:gd name="adj1" fmla="val 19285713"/>
            <a:gd name="adj2" fmla="val 771419"/>
            <a:gd name="adj3" fmla="val 390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FB4248D-0ABB-4F2D-89DB-5D7DC9122180}">
      <dsp:nvSpPr>
        <dsp:cNvPr id="0" name=""/>
        <dsp:cNvSpPr/>
      </dsp:nvSpPr>
      <dsp:spPr>
        <a:xfrm>
          <a:off x="2555642" y="658381"/>
          <a:ext cx="5200403" cy="5200403"/>
        </a:xfrm>
        <a:prstGeom prst="blockArc">
          <a:avLst>
            <a:gd name="adj1" fmla="val 16200025"/>
            <a:gd name="adj2" fmla="val 19285725"/>
            <a:gd name="adj3" fmla="val 390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D53116-6AFA-4BA6-B314-863A197915A5}">
      <dsp:nvSpPr>
        <dsp:cNvPr id="0" name=""/>
        <dsp:cNvSpPr/>
      </dsp:nvSpPr>
      <dsp:spPr>
        <a:xfrm>
          <a:off x="3996558" y="2250585"/>
          <a:ext cx="2015995" cy="2015995"/>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lvl="0" algn="ctr" defTabSz="1644650">
            <a:lnSpc>
              <a:spcPct val="90000"/>
            </a:lnSpc>
            <a:spcBef>
              <a:spcPct val="0"/>
            </a:spcBef>
            <a:spcAft>
              <a:spcPct val="35000"/>
            </a:spcAft>
          </a:pPr>
          <a:r>
            <a:rPr lang="en-GB" sz="3700" kern="1200" dirty="0" smtClean="0"/>
            <a:t>Course Design</a:t>
          </a:r>
          <a:endParaRPr lang="en-GB" sz="3700" kern="1200" dirty="0"/>
        </a:p>
      </dsp:txBody>
      <dsp:txXfrm>
        <a:off x="4291794" y="2545821"/>
        <a:ext cx="1425523" cy="1425523"/>
      </dsp:txXfrm>
    </dsp:sp>
    <dsp:sp modelId="{12530B4E-BAF9-4E40-9331-DC6C9F3423E6}">
      <dsp:nvSpPr>
        <dsp:cNvPr id="0" name=""/>
        <dsp:cNvSpPr/>
      </dsp:nvSpPr>
      <dsp:spPr>
        <a:xfrm>
          <a:off x="4269525" y="-175593"/>
          <a:ext cx="1772674" cy="1769556"/>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Internationalising</a:t>
          </a:r>
        </a:p>
        <a:p>
          <a:pPr lvl="0" algn="ctr" defTabSz="577850">
            <a:lnSpc>
              <a:spcPct val="90000"/>
            </a:lnSpc>
            <a:spcBef>
              <a:spcPct val="0"/>
            </a:spcBef>
            <a:spcAft>
              <a:spcPct val="35000"/>
            </a:spcAft>
          </a:pPr>
          <a:r>
            <a:rPr lang="en-GB" sz="1300" kern="1200" dirty="0" smtClean="0"/>
            <a:t>the curriculum</a:t>
          </a:r>
          <a:endParaRPr lang="en-GB" sz="1300" kern="1200" dirty="0"/>
        </a:p>
      </dsp:txBody>
      <dsp:txXfrm>
        <a:off x="4529127" y="83552"/>
        <a:ext cx="1253470" cy="1251266"/>
      </dsp:txXfrm>
    </dsp:sp>
    <dsp:sp modelId="{E1EC4D63-C616-4CF5-BFC5-88463C4B8CBC}">
      <dsp:nvSpPr>
        <dsp:cNvPr id="0" name=""/>
        <dsp:cNvSpPr/>
      </dsp:nvSpPr>
      <dsp:spPr>
        <a:xfrm>
          <a:off x="6262711" y="784287"/>
          <a:ext cx="1772674" cy="1769556"/>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Assessment for learning</a:t>
          </a:r>
          <a:endParaRPr lang="en-GB" sz="1300" kern="1200" dirty="0"/>
        </a:p>
      </dsp:txBody>
      <dsp:txXfrm>
        <a:off x="6522313" y="1043432"/>
        <a:ext cx="1253470" cy="1251266"/>
      </dsp:txXfrm>
    </dsp:sp>
    <dsp:sp modelId="{B135DC75-6BB7-40F6-98DD-599E32839C74}">
      <dsp:nvSpPr>
        <dsp:cNvPr id="0" name=""/>
        <dsp:cNvSpPr/>
      </dsp:nvSpPr>
      <dsp:spPr>
        <a:xfrm>
          <a:off x="6754993" y="2941099"/>
          <a:ext cx="1772674" cy="1769556"/>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Principles for design</a:t>
          </a:r>
          <a:endParaRPr lang="en-GB" sz="1300" kern="1200" dirty="0"/>
        </a:p>
      </dsp:txBody>
      <dsp:txXfrm>
        <a:off x="7014595" y="3200244"/>
        <a:ext cx="1253470" cy="1251266"/>
      </dsp:txXfrm>
    </dsp:sp>
    <dsp:sp modelId="{ADDD6F3A-8A66-477C-B46D-DAA8EC99E37F}">
      <dsp:nvSpPr>
        <dsp:cNvPr id="0" name=""/>
        <dsp:cNvSpPr/>
      </dsp:nvSpPr>
      <dsp:spPr>
        <a:xfrm>
          <a:off x="5224361" y="4670733"/>
          <a:ext cx="1772674" cy="1769556"/>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Enterprise &amp; Employability</a:t>
          </a:r>
        </a:p>
      </dsp:txBody>
      <dsp:txXfrm>
        <a:off x="5483963" y="4929878"/>
        <a:ext cx="1253470" cy="1251266"/>
      </dsp:txXfrm>
    </dsp:sp>
    <dsp:sp modelId="{26BFD236-24F9-4816-BA8E-6C1AEB9FFA35}">
      <dsp:nvSpPr>
        <dsp:cNvPr id="0" name=""/>
        <dsp:cNvSpPr/>
      </dsp:nvSpPr>
      <dsp:spPr>
        <a:xfrm>
          <a:off x="3143607" y="4670733"/>
          <a:ext cx="1772674" cy="1769556"/>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Digital literacy / technology</a:t>
          </a:r>
          <a:endParaRPr lang="en-GB" sz="1300" kern="1200" dirty="0"/>
        </a:p>
      </dsp:txBody>
      <dsp:txXfrm>
        <a:off x="3403209" y="4929878"/>
        <a:ext cx="1253470" cy="1251266"/>
      </dsp:txXfrm>
    </dsp:sp>
    <dsp:sp modelId="{10AEA776-2858-42CA-A216-C90DE544A6FD}">
      <dsp:nvSpPr>
        <dsp:cNvPr id="0" name=""/>
        <dsp:cNvSpPr/>
      </dsp:nvSpPr>
      <dsp:spPr>
        <a:xfrm>
          <a:off x="1784047" y="2941100"/>
          <a:ext cx="1772674" cy="1769556"/>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Research-teaching linkages</a:t>
          </a:r>
          <a:endParaRPr lang="en-GB" sz="1300" kern="1200" dirty="0"/>
        </a:p>
      </dsp:txBody>
      <dsp:txXfrm>
        <a:off x="2043649" y="3200245"/>
        <a:ext cx="1253470" cy="1251266"/>
      </dsp:txXfrm>
    </dsp:sp>
    <dsp:sp modelId="{3C32A53C-5780-4B22-9A63-04A15EBD51F8}">
      <dsp:nvSpPr>
        <dsp:cNvPr id="0" name=""/>
        <dsp:cNvSpPr/>
      </dsp:nvSpPr>
      <dsp:spPr>
        <a:xfrm>
          <a:off x="2276317" y="784274"/>
          <a:ext cx="1772674" cy="1769556"/>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Evaluation</a:t>
          </a:r>
          <a:endParaRPr lang="en-GB" sz="1300" kern="1200" dirty="0"/>
        </a:p>
      </dsp:txBody>
      <dsp:txXfrm>
        <a:off x="2535919" y="1043419"/>
        <a:ext cx="1253470" cy="12512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94EC17-732F-47B6-8E6F-8219C684EA7C}">
      <dsp:nvSpPr>
        <dsp:cNvPr id="0" name=""/>
        <dsp:cNvSpPr/>
      </dsp:nvSpPr>
      <dsp:spPr>
        <a:xfrm>
          <a:off x="3125526" y="1613358"/>
          <a:ext cx="1237778" cy="1237778"/>
        </a:xfrm>
        <a:prstGeom prst="ellipse">
          <a:avLst/>
        </a:prstGeom>
        <a:solidFill>
          <a:schemeClr val="accent2">
            <a:alpha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kern="1200" dirty="0" smtClean="0"/>
            <a:t>Good practice...</a:t>
          </a:r>
          <a:endParaRPr lang="en-GB" sz="1600" kern="1200" dirty="0"/>
        </a:p>
      </dsp:txBody>
      <dsp:txXfrm>
        <a:off x="3306794" y="1794626"/>
        <a:ext cx="875242" cy="875242"/>
      </dsp:txXfrm>
    </dsp:sp>
    <dsp:sp modelId="{32D6A44E-A883-445E-B818-AB17DD5C7B46}">
      <dsp:nvSpPr>
        <dsp:cNvPr id="0" name=""/>
        <dsp:cNvSpPr/>
      </dsp:nvSpPr>
      <dsp:spPr>
        <a:xfrm rot="16200000">
          <a:off x="3558493" y="1412561"/>
          <a:ext cx="371844" cy="29750"/>
        </a:xfrm>
        <a:custGeom>
          <a:avLst/>
          <a:gdLst/>
          <a:ahLst/>
          <a:cxnLst/>
          <a:rect l="0" t="0" r="0" b="0"/>
          <a:pathLst>
            <a:path>
              <a:moveTo>
                <a:pt x="0" y="14875"/>
              </a:moveTo>
              <a:lnTo>
                <a:pt x="371844" y="14875"/>
              </a:lnTo>
            </a:path>
          </a:pathLst>
        </a:custGeom>
        <a:noFill/>
        <a:ln w="15875"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3735119" y="1418140"/>
        <a:ext cx="18592" cy="18592"/>
      </dsp:txXfrm>
    </dsp:sp>
    <dsp:sp modelId="{CC226E65-3650-409A-AEA0-EB1F21E0448A}">
      <dsp:nvSpPr>
        <dsp:cNvPr id="0" name=""/>
        <dsp:cNvSpPr/>
      </dsp:nvSpPr>
      <dsp:spPr>
        <a:xfrm>
          <a:off x="3125526" y="3736"/>
          <a:ext cx="1237778" cy="1237778"/>
        </a:xfrm>
        <a:prstGeom prst="ellipse">
          <a:avLst/>
        </a:prstGeom>
        <a:solidFill>
          <a:schemeClr val="accent2">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t>Encourages student-faculty feedback</a:t>
          </a:r>
          <a:endParaRPr lang="en-GB" sz="1100" kern="1200" dirty="0"/>
        </a:p>
      </dsp:txBody>
      <dsp:txXfrm>
        <a:off x="3306794" y="185004"/>
        <a:ext cx="875242" cy="875242"/>
      </dsp:txXfrm>
    </dsp:sp>
    <dsp:sp modelId="{3C317DC0-C97B-4823-B9F4-94E6821EF0EC}">
      <dsp:nvSpPr>
        <dsp:cNvPr id="0" name=""/>
        <dsp:cNvSpPr/>
      </dsp:nvSpPr>
      <dsp:spPr>
        <a:xfrm rot="19800000">
          <a:off x="4255480" y="1814966"/>
          <a:ext cx="371844" cy="29750"/>
        </a:xfrm>
        <a:custGeom>
          <a:avLst/>
          <a:gdLst/>
          <a:ahLst/>
          <a:cxnLst/>
          <a:rect l="0" t="0" r="0" b="0"/>
          <a:pathLst>
            <a:path>
              <a:moveTo>
                <a:pt x="0" y="14875"/>
              </a:moveTo>
              <a:lnTo>
                <a:pt x="371844" y="14875"/>
              </a:lnTo>
            </a:path>
          </a:pathLst>
        </a:custGeom>
        <a:noFill/>
        <a:ln w="15875"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432106" y="1820546"/>
        <a:ext cx="18592" cy="18592"/>
      </dsp:txXfrm>
    </dsp:sp>
    <dsp:sp modelId="{D05E95CC-92DB-4DD8-88CD-0F976734B25E}">
      <dsp:nvSpPr>
        <dsp:cNvPr id="0" name=""/>
        <dsp:cNvSpPr/>
      </dsp:nvSpPr>
      <dsp:spPr>
        <a:xfrm>
          <a:off x="4519501" y="808547"/>
          <a:ext cx="1237778" cy="1237778"/>
        </a:xfrm>
        <a:prstGeom prst="ellipse">
          <a:avLst/>
        </a:prstGeom>
        <a:solidFill>
          <a:schemeClr val="accent2">
            <a:alpha val="90000"/>
            <a:hueOff val="0"/>
            <a:satOff val="0"/>
            <a:lumOff val="0"/>
            <a:alphaOff val="-8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t>Encourages co-operation among students</a:t>
          </a:r>
          <a:endParaRPr lang="en-GB" sz="1100" kern="1200" dirty="0"/>
        </a:p>
      </dsp:txBody>
      <dsp:txXfrm>
        <a:off x="4700769" y="989815"/>
        <a:ext cx="875242" cy="875242"/>
      </dsp:txXfrm>
    </dsp:sp>
    <dsp:sp modelId="{F04705B0-5685-47BA-9267-42EEFD62DE0C}">
      <dsp:nvSpPr>
        <dsp:cNvPr id="0" name=""/>
        <dsp:cNvSpPr/>
      </dsp:nvSpPr>
      <dsp:spPr>
        <a:xfrm rot="1800000">
          <a:off x="4255480" y="2619778"/>
          <a:ext cx="371844" cy="29750"/>
        </a:xfrm>
        <a:custGeom>
          <a:avLst/>
          <a:gdLst/>
          <a:ahLst/>
          <a:cxnLst/>
          <a:rect l="0" t="0" r="0" b="0"/>
          <a:pathLst>
            <a:path>
              <a:moveTo>
                <a:pt x="0" y="14875"/>
              </a:moveTo>
              <a:lnTo>
                <a:pt x="371844" y="14875"/>
              </a:lnTo>
            </a:path>
          </a:pathLst>
        </a:custGeom>
        <a:noFill/>
        <a:ln w="15875"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4432106" y="2625357"/>
        <a:ext cx="18592" cy="18592"/>
      </dsp:txXfrm>
    </dsp:sp>
    <dsp:sp modelId="{5CD34587-8F10-42AD-8C03-A63FCB459C7C}">
      <dsp:nvSpPr>
        <dsp:cNvPr id="0" name=""/>
        <dsp:cNvSpPr/>
      </dsp:nvSpPr>
      <dsp:spPr>
        <a:xfrm>
          <a:off x="4519501" y="2418170"/>
          <a:ext cx="1237778" cy="1237778"/>
        </a:xfrm>
        <a:prstGeom prst="ellipse">
          <a:avLst/>
        </a:prstGeom>
        <a:solidFill>
          <a:schemeClr val="accent2">
            <a:alpha val="90000"/>
            <a:hueOff val="0"/>
            <a:satOff val="0"/>
            <a:lumOff val="0"/>
            <a:alphaOff val="-16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t>Gives prompt feedback</a:t>
          </a:r>
          <a:endParaRPr lang="en-GB" sz="1100" kern="1200" dirty="0"/>
        </a:p>
      </dsp:txBody>
      <dsp:txXfrm>
        <a:off x="4700769" y="2599438"/>
        <a:ext cx="875242" cy="875242"/>
      </dsp:txXfrm>
    </dsp:sp>
    <dsp:sp modelId="{8B88C25B-7177-492C-9A21-BAA3FF454A41}">
      <dsp:nvSpPr>
        <dsp:cNvPr id="0" name=""/>
        <dsp:cNvSpPr/>
      </dsp:nvSpPr>
      <dsp:spPr>
        <a:xfrm rot="5400000">
          <a:off x="3558493" y="3022183"/>
          <a:ext cx="371844" cy="29750"/>
        </a:xfrm>
        <a:custGeom>
          <a:avLst/>
          <a:gdLst/>
          <a:ahLst/>
          <a:cxnLst/>
          <a:rect l="0" t="0" r="0" b="0"/>
          <a:pathLst>
            <a:path>
              <a:moveTo>
                <a:pt x="0" y="14875"/>
              </a:moveTo>
              <a:lnTo>
                <a:pt x="371844" y="14875"/>
              </a:lnTo>
            </a:path>
          </a:pathLst>
        </a:custGeom>
        <a:noFill/>
        <a:ln w="15875"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a:off x="3735119" y="3027763"/>
        <a:ext cx="18592" cy="18592"/>
      </dsp:txXfrm>
    </dsp:sp>
    <dsp:sp modelId="{C41A6B29-A674-46CD-8096-E8F0F294F523}">
      <dsp:nvSpPr>
        <dsp:cNvPr id="0" name=""/>
        <dsp:cNvSpPr/>
      </dsp:nvSpPr>
      <dsp:spPr>
        <a:xfrm>
          <a:off x="3125526" y="3222981"/>
          <a:ext cx="1237778" cy="1237778"/>
        </a:xfrm>
        <a:prstGeom prst="ellipse">
          <a:avLst/>
        </a:prstGeom>
        <a:solidFill>
          <a:schemeClr val="accent2">
            <a:alpha val="90000"/>
            <a:hueOff val="0"/>
            <a:satOff val="0"/>
            <a:lumOff val="0"/>
            <a:alphaOff val="-24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t>Emphasises time on task</a:t>
          </a:r>
          <a:endParaRPr lang="en-GB" sz="1100" kern="1200" dirty="0"/>
        </a:p>
      </dsp:txBody>
      <dsp:txXfrm>
        <a:off x="3306794" y="3404249"/>
        <a:ext cx="875242" cy="875242"/>
      </dsp:txXfrm>
    </dsp:sp>
    <dsp:sp modelId="{EB979284-9E96-407D-86AD-D280F5F461A2}">
      <dsp:nvSpPr>
        <dsp:cNvPr id="0" name=""/>
        <dsp:cNvSpPr/>
      </dsp:nvSpPr>
      <dsp:spPr>
        <a:xfrm rot="9000000">
          <a:off x="2861506" y="2619778"/>
          <a:ext cx="371844" cy="29750"/>
        </a:xfrm>
        <a:custGeom>
          <a:avLst/>
          <a:gdLst/>
          <a:ahLst/>
          <a:cxnLst/>
          <a:rect l="0" t="0" r="0" b="0"/>
          <a:pathLst>
            <a:path>
              <a:moveTo>
                <a:pt x="0" y="14875"/>
              </a:moveTo>
              <a:lnTo>
                <a:pt x="371844" y="14875"/>
              </a:lnTo>
            </a:path>
          </a:pathLst>
        </a:custGeom>
        <a:noFill/>
        <a:ln w="15875"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3038132" y="2625357"/>
        <a:ext cx="18592" cy="18592"/>
      </dsp:txXfrm>
    </dsp:sp>
    <dsp:sp modelId="{882284A0-A321-4E43-B607-ABCBAE4E9A70}">
      <dsp:nvSpPr>
        <dsp:cNvPr id="0" name=""/>
        <dsp:cNvSpPr/>
      </dsp:nvSpPr>
      <dsp:spPr>
        <a:xfrm>
          <a:off x="1731552" y="2418170"/>
          <a:ext cx="1237778" cy="1237778"/>
        </a:xfrm>
        <a:prstGeom prst="ellipse">
          <a:avLst/>
        </a:prstGeom>
        <a:solidFill>
          <a:schemeClr val="accent2">
            <a:alpha val="58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t>Communicates high expectations</a:t>
          </a:r>
          <a:endParaRPr lang="en-GB" sz="1100" kern="1200" dirty="0"/>
        </a:p>
      </dsp:txBody>
      <dsp:txXfrm>
        <a:off x="1912820" y="2599438"/>
        <a:ext cx="875242" cy="875242"/>
      </dsp:txXfrm>
    </dsp:sp>
    <dsp:sp modelId="{0AC92E0A-3029-4068-B1EC-5E220366813C}">
      <dsp:nvSpPr>
        <dsp:cNvPr id="0" name=""/>
        <dsp:cNvSpPr/>
      </dsp:nvSpPr>
      <dsp:spPr>
        <a:xfrm rot="12600000">
          <a:off x="2861506" y="1814966"/>
          <a:ext cx="371844" cy="29750"/>
        </a:xfrm>
        <a:custGeom>
          <a:avLst/>
          <a:gdLst/>
          <a:ahLst/>
          <a:cxnLst/>
          <a:rect l="0" t="0" r="0" b="0"/>
          <a:pathLst>
            <a:path>
              <a:moveTo>
                <a:pt x="0" y="14875"/>
              </a:moveTo>
              <a:lnTo>
                <a:pt x="371844" y="14875"/>
              </a:lnTo>
            </a:path>
          </a:pathLst>
        </a:custGeom>
        <a:noFill/>
        <a:ln w="15875" cap="flat" cmpd="sng" algn="ctr">
          <a:solidFill>
            <a:schemeClr val="accent2">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GB" sz="500" kern="1200"/>
        </a:p>
      </dsp:txBody>
      <dsp:txXfrm rot="10800000">
        <a:off x="3038132" y="1820546"/>
        <a:ext cx="18592" cy="18592"/>
      </dsp:txXfrm>
    </dsp:sp>
    <dsp:sp modelId="{0E211E40-EAF8-4B9A-B2D7-701BACAF41BF}">
      <dsp:nvSpPr>
        <dsp:cNvPr id="0" name=""/>
        <dsp:cNvSpPr/>
      </dsp:nvSpPr>
      <dsp:spPr>
        <a:xfrm>
          <a:off x="1731552" y="808547"/>
          <a:ext cx="1237778" cy="1237778"/>
        </a:xfrm>
        <a:prstGeom prst="ellipse">
          <a:avLst/>
        </a:prstGeom>
        <a:solidFill>
          <a:schemeClr val="accent2">
            <a:alpha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t>Respects diverse talents and ways of learning</a:t>
          </a:r>
          <a:endParaRPr lang="en-GB" sz="1100" kern="1200" dirty="0"/>
        </a:p>
      </dsp:txBody>
      <dsp:txXfrm>
        <a:off x="1912820" y="989815"/>
        <a:ext cx="875242" cy="875242"/>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92600" cy="339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11108" y="1"/>
            <a:ext cx="4292600" cy="339725"/>
          </a:xfrm>
          <a:prstGeom prst="rect">
            <a:avLst/>
          </a:prstGeom>
        </p:spPr>
        <p:txBody>
          <a:bodyPr vert="horz" lIns="91440" tIns="45720" rIns="91440" bIns="45720" rtlCol="0"/>
          <a:lstStyle>
            <a:lvl1pPr algn="r">
              <a:defRPr sz="1200"/>
            </a:lvl1pPr>
          </a:lstStyle>
          <a:p>
            <a:fld id="{C28BA957-E4D2-4772-9DF2-B57B9FE53458}" type="datetimeFigureOut">
              <a:rPr lang="en-GB" smtClean="0"/>
              <a:pPr/>
              <a:t>18/12/2016</a:t>
            </a:fld>
            <a:endParaRPr lang="en-GB"/>
          </a:p>
        </p:txBody>
      </p:sp>
      <p:sp>
        <p:nvSpPr>
          <p:cNvPr id="4" name="Footer Placeholder 3"/>
          <p:cNvSpPr>
            <a:spLocks noGrp="1"/>
          </p:cNvSpPr>
          <p:nvPr>
            <p:ph type="ftr" sz="quarter" idx="2"/>
          </p:nvPr>
        </p:nvSpPr>
        <p:spPr>
          <a:xfrm>
            <a:off x="0" y="6453596"/>
            <a:ext cx="4292600" cy="33972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11108" y="6453596"/>
            <a:ext cx="4292600" cy="339725"/>
          </a:xfrm>
          <a:prstGeom prst="rect">
            <a:avLst/>
          </a:prstGeom>
        </p:spPr>
        <p:txBody>
          <a:bodyPr vert="horz" lIns="91440" tIns="45720" rIns="91440" bIns="45720" rtlCol="0" anchor="b"/>
          <a:lstStyle>
            <a:lvl1pPr algn="r">
              <a:defRPr sz="1200"/>
            </a:lvl1pPr>
          </a:lstStyle>
          <a:p>
            <a:fld id="{4EDE5E0C-2216-426E-A644-DB8BC225B3F0}" type="slidenum">
              <a:rPr lang="en-GB" smtClean="0"/>
              <a:pPr/>
              <a:t>‹#›</a:t>
            </a:fld>
            <a:endParaRPr lang="en-GB"/>
          </a:p>
        </p:txBody>
      </p:sp>
    </p:spTree>
    <p:extLst>
      <p:ext uri="{BB962C8B-B14F-4D97-AF65-F5344CB8AC3E}">
        <p14:creationId xmlns:p14="http://schemas.microsoft.com/office/powerpoint/2010/main" val="1818756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292600" cy="339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11108" y="1"/>
            <a:ext cx="4292600" cy="339725"/>
          </a:xfrm>
          <a:prstGeom prst="rect">
            <a:avLst/>
          </a:prstGeom>
        </p:spPr>
        <p:txBody>
          <a:bodyPr vert="horz" lIns="91440" tIns="45720" rIns="91440" bIns="45720" rtlCol="0"/>
          <a:lstStyle>
            <a:lvl1pPr algn="r">
              <a:defRPr sz="1200"/>
            </a:lvl1pPr>
          </a:lstStyle>
          <a:p>
            <a:fld id="{6611F871-85F9-4151-B064-B66CE77C5B61}" type="datetimeFigureOut">
              <a:rPr lang="en-GB" smtClean="0"/>
              <a:pPr/>
              <a:t>18/12/2016</a:t>
            </a:fld>
            <a:endParaRPr lang="en-GB"/>
          </a:p>
        </p:txBody>
      </p:sp>
      <p:sp>
        <p:nvSpPr>
          <p:cNvPr id="4" name="Slide Image Placeholder 3"/>
          <p:cNvSpPr>
            <a:spLocks noGrp="1" noRot="1" noChangeAspect="1"/>
          </p:cNvSpPr>
          <p:nvPr>
            <p:ph type="sldImg" idx="2"/>
          </p:nvPr>
        </p:nvSpPr>
        <p:spPr>
          <a:xfrm>
            <a:off x="3254375" y="509588"/>
            <a:ext cx="3397250" cy="25495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0600" y="3227389"/>
            <a:ext cx="7924800" cy="30575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53596"/>
            <a:ext cx="4292600" cy="339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11108" y="6453596"/>
            <a:ext cx="4292600" cy="339725"/>
          </a:xfrm>
          <a:prstGeom prst="rect">
            <a:avLst/>
          </a:prstGeom>
        </p:spPr>
        <p:txBody>
          <a:bodyPr vert="horz" lIns="91440" tIns="45720" rIns="91440" bIns="45720" rtlCol="0" anchor="b"/>
          <a:lstStyle>
            <a:lvl1pPr algn="r">
              <a:defRPr sz="1200"/>
            </a:lvl1pPr>
          </a:lstStyle>
          <a:p>
            <a:fld id="{06F6D1B8-4168-407D-92AB-C4B62D1964BE}" type="slidenum">
              <a:rPr lang="en-GB" smtClean="0"/>
              <a:pPr/>
              <a:t>‹#›</a:t>
            </a:fld>
            <a:endParaRPr lang="en-GB"/>
          </a:p>
        </p:txBody>
      </p:sp>
    </p:spTree>
    <p:extLst>
      <p:ext uri="{BB962C8B-B14F-4D97-AF65-F5344CB8AC3E}">
        <p14:creationId xmlns:p14="http://schemas.microsoft.com/office/powerpoint/2010/main" val="851155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lvl="0" indent="-342900" algn="l" eaLnBrk="1" hangingPunct="1"/>
            <a:r>
              <a:rPr lang="en-GB" sz="1200" kern="0" dirty="0" smtClean="0">
                <a:solidFill>
                  <a:srgbClr val="0033CC"/>
                </a:solidFill>
                <a:latin typeface="Arial"/>
              </a:rPr>
              <a:t>“At the present time more attention is probably being given to course design in higher education that at any time since the beginning of the century”</a:t>
            </a:r>
          </a:p>
          <a:p>
            <a:pPr marL="342900" lvl="0" indent="-342900" algn="l" eaLnBrk="1" hangingPunct="1">
              <a:buFontTx/>
              <a:buChar char="•"/>
            </a:pPr>
            <a:endParaRPr lang="en-GB" kern="0" dirty="0" smtClean="0">
              <a:solidFill>
                <a:srgbClr val="0033CC"/>
              </a:solidFill>
              <a:latin typeface="Arial"/>
            </a:endParaRPr>
          </a:p>
          <a:p>
            <a:pPr marL="342900" lvl="0" indent="-342900" algn="l" eaLnBrk="1" hangingPunct="1"/>
            <a:r>
              <a:rPr lang="en-GB" kern="0" dirty="0" smtClean="0">
                <a:solidFill>
                  <a:srgbClr val="0033CC"/>
                </a:solidFill>
                <a:latin typeface="Arial"/>
              </a:rPr>
              <a:t>	</a:t>
            </a:r>
            <a:r>
              <a:rPr lang="en-GB" sz="1200" kern="0" dirty="0" err="1" smtClean="0">
                <a:solidFill>
                  <a:srgbClr val="0033CC"/>
                </a:solidFill>
                <a:latin typeface="Arial"/>
              </a:rPr>
              <a:t>Toohey</a:t>
            </a:r>
            <a:r>
              <a:rPr lang="en-GB" sz="1200" kern="0" dirty="0" smtClean="0">
                <a:solidFill>
                  <a:srgbClr val="0033CC"/>
                </a:solidFill>
                <a:latin typeface="Arial"/>
              </a:rPr>
              <a:t>, 1999</a:t>
            </a:r>
          </a:p>
          <a:p>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1</a:t>
            </a:fld>
            <a:endParaRPr lang="en-GB"/>
          </a:p>
        </p:txBody>
      </p:sp>
    </p:spTree>
    <p:extLst>
      <p:ext uri="{BB962C8B-B14F-4D97-AF65-F5344CB8AC3E}">
        <p14:creationId xmlns:p14="http://schemas.microsoft.com/office/powerpoint/2010/main" val="611351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Effective teaching and support for learning occurs when staff display a sound </a:t>
            </a:r>
          </a:p>
          <a:p>
            <a:r>
              <a:rPr lang="en-GB" dirty="0" smtClean="0"/>
              <a:t>understanding and up-to-date knowledge of their subject and/or professional practice </a:t>
            </a:r>
          </a:p>
          <a:p>
            <a:r>
              <a:rPr lang="en-GB" dirty="0" smtClean="0"/>
              <a:t>and they bring this to a variety of appropriately designed learning and teaching </a:t>
            </a:r>
          </a:p>
          <a:p>
            <a:r>
              <a:rPr lang="en-GB" dirty="0" smtClean="0"/>
              <a:t>activities and assessment methods. They communicate enthusiasm, and draw on </a:t>
            </a:r>
          </a:p>
          <a:p>
            <a:r>
              <a:rPr lang="en-GB" dirty="0" smtClean="0"/>
              <a:t>scholarship, research and professional activity to facilitate student learning. Staff </a:t>
            </a:r>
          </a:p>
          <a:p>
            <a:r>
              <a:rPr lang="en-GB" dirty="0" smtClean="0"/>
              <a:t>create opportunities for learning which are effective by recognising the value of both </a:t>
            </a:r>
          </a:p>
          <a:p>
            <a:r>
              <a:rPr lang="en-GB" dirty="0" smtClean="0"/>
              <a:t>individual and collaborative learning activities, the value of learning how to learn, and </a:t>
            </a:r>
          </a:p>
          <a:p>
            <a:r>
              <a:rPr lang="en-GB" dirty="0" smtClean="0"/>
              <a:t>that learning is about interpretation, analysis and synthesis underpinned by reflection, </a:t>
            </a:r>
          </a:p>
          <a:p>
            <a:r>
              <a:rPr lang="en-GB" dirty="0" smtClean="0"/>
              <a:t>not just the repetition of facts. </a:t>
            </a:r>
            <a:endParaRPr lang="en-GB" dirty="0"/>
          </a:p>
        </p:txBody>
      </p:sp>
      <p:sp>
        <p:nvSpPr>
          <p:cNvPr id="4" name="Slide Number Placeholder 3"/>
          <p:cNvSpPr>
            <a:spLocks noGrp="1"/>
          </p:cNvSpPr>
          <p:nvPr>
            <p:ph type="sldNum" sz="quarter" idx="10"/>
          </p:nvPr>
        </p:nvSpPr>
        <p:spPr/>
        <p:txBody>
          <a:bodyPr/>
          <a:lstStyle/>
          <a:p>
            <a:fld id="{922AA326-042D-4CDE-AABA-13DADAA76B42}"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3961710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F6D1B8-4168-407D-92AB-C4B62D1964BE}" type="slidenum">
              <a:rPr lang="en-GB" smtClean="0"/>
              <a:pPr/>
              <a:t>13</a:t>
            </a:fld>
            <a:endParaRPr lang="en-GB"/>
          </a:p>
        </p:txBody>
      </p:sp>
    </p:spTree>
    <p:extLst>
      <p:ext uri="{BB962C8B-B14F-4D97-AF65-F5344CB8AC3E}">
        <p14:creationId xmlns:p14="http://schemas.microsoft.com/office/powerpoint/2010/main" val="8961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F6D1B8-4168-407D-92AB-C4B62D1964BE}" type="slidenum">
              <a:rPr lang="en-GB" smtClean="0"/>
              <a:pPr/>
              <a:t>14</a:t>
            </a:fld>
            <a:endParaRPr lang="en-GB"/>
          </a:p>
        </p:txBody>
      </p:sp>
    </p:spTree>
    <p:extLst>
      <p:ext uri="{BB962C8B-B14F-4D97-AF65-F5344CB8AC3E}">
        <p14:creationId xmlns:p14="http://schemas.microsoft.com/office/powerpoint/2010/main" val="3347041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GB" sz="1200" b="0" i="0" kern="1200" dirty="0" smtClean="0">
                <a:solidFill>
                  <a:schemeClr val="tx1"/>
                </a:solidFill>
                <a:latin typeface="+mn-lt"/>
                <a:ea typeface="+mn-ea"/>
                <a:cs typeface="+mn-cs"/>
              </a:rPr>
              <a:t>There are 4 main frameworks that group all qualifications into the same levels from entry to level 8.</a:t>
            </a:r>
          </a:p>
          <a:p>
            <a:r>
              <a:rPr lang="en-GB" sz="1200" b="0" i="0" kern="1200" dirty="0" smtClean="0">
                <a:solidFill>
                  <a:schemeClr val="tx1"/>
                </a:solidFill>
                <a:latin typeface="+mn-lt"/>
                <a:ea typeface="+mn-ea"/>
                <a:cs typeface="+mn-cs"/>
              </a:rPr>
              <a:t>The frameworks in England, Wales and Northern Ireland are:</a:t>
            </a:r>
          </a:p>
          <a:p>
            <a:r>
              <a:rPr lang="en-GB" sz="1200" b="0" i="0" kern="1200" dirty="0" smtClean="0">
                <a:solidFill>
                  <a:schemeClr val="tx1"/>
                </a:solidFill>
                <a:latin typeface="+mn-lt"/>
                <a:ea typeface="+mn-ea"/>
                <a:cs typeface="+mn-cs"/>
              </a:rPr>
              <a:t>National Qualifications Framework (NQF)</a:t>
            </a:r>
          </a:p>
          <a:p>
            <a:r>
              <a:rPr lang="en-GB" sz="1200" b="0" i="0" kern="1200" dirty="0" smtClean="0">
                <a:solidFill>
                  <a:schemeClr val="tx1"/>
                </a:solidFill>
                <a:latin typeface="+mn-lt"/>
                <a:ea typeface="+mn-ea"/>
                <a:cs typeface="+mn-cs"/>
              </a:rPr>
              <a:t>Qualifications and Credit Framework (QCF) in England and Northern Ireland</a:t>
            </a:r>
          </a:p>
          <a:p>
            <a:r>
              <a:rPr lang="en-GB" sz="1200" b="0" i="0" kern="1200" dirty="0" smtClean="0">
                <a:solidFill>
                  <a:schemeClr val="tx1"/>
                </a:solidFill>
                <a:latin typeface="+mn-lt"/>
                <a:ea typeface="+mn-ea"/>
                <a:cs typeface="+mn-cs"/>
              </a:rPr>
              <a:t>Credit and </a:t>
            </a:r>
            <a:r>
              <a:rPr lang="en-GB" sz="1200" b="0" i="0" kern="1200" dirty="0" err="1" smtClean="0">
                <a:solidFill>
                  <a:schemeClr val="tx1"/>
                </a:solidFill>
                <a:latin typeface="+mn-lt"/>
                <a:ea typeface="+mn-ea"/>
                <a:cs typeface="+mn-cs"/>
              </a:rPr>
              <a:t>Qualiﬁcations</a:t>
            </a:r>
            <a:r>
              <a:rPr lang="en-GB" sz="1200" b="0" i="0" kern="1200" dirty="0" smtClean="0">
                <a:solidFill>
                  <a:schemeClr val="tx1"/>
                </a:solidFill>
                <a:latin typeface="+mn-lt"/>
                <a:ea typeface="+mn-ea"/>
                <a:cs typeface="+mn-cs"/>
              </a:rPr>
              <a:t> Framework for Wales (CQFW) in Wales</a:t>
            </a:r>
          </a:p>
          <a:p>
            <a:r>
              <a:rPr lang="en-GB" sz="1200" b="0" i="0" kern="1200" dirty="0" smtClean="0">
                <a:solidFill>
                  <a:schemeClr val="tx1"/>
                </a:solidFill>
                <a:latin typeface="+mn-lt"/>
                <a:ea typeface="+mn-ea"/>
                <a:cs typeface="+mn-cs"/>
              </a:rPr>
              <a:t>Framework for Higher Education Qualifications (FHEQ)</a:t>
            </a:r>
          </a:p>
          <a:p>
            <a:r>
              <a:rPr lang="en-GB" sz="1200" b="0" i="0" kern="1200" dirty="0" smtClean="0">
                <a:solidFill>
                  <a:schemeClr val="tx1"/>
                </a:solidFill>
                <a:latin typeface="+mn-lt"/>
                <a:ea typeface="+mn-ea"/>
                <a:cs typeface="+mn-cs"/>
              </a:rPr>
              <a:t>All qualifications in these frameworks are accredited (officially recognised).</a:t>
            </a:r>
          </a:p>
          <a:p>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solidFill>
                  <a:prstClr val="black"/>
                </a:solidFill>
              </a:rPr>
              <a:pPr/>
              <a:t>15</a:t>
            </a:fld>
            <a:endParaRPr lang="en-GB">
              <a:solidFill>
                <a:prstClr val="black"/>
              </a:solidFill>
            </a:endParaRPr>
          </a:p>
        </p:txBody>
      </p:sp>
    </p:spTree>
    <p:extLst>
      <p:ext uri="{BB962C8B-B14F-4D97-AF65-F5344CB8AC3E}">
        <p14:creationId xmlns:p14="http://schemas.microsoft.com/office/powerpoint/2010/main" val="851308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CA4C14-B35E-40A5-B62F-F3F51CF31554}" type="slidenum">
              <a:rPr lang="en-GB">
                <a:solidFill>
                  <a:prstClr val="black"/>
                </a:solidFill>
              </a:rPr>
              <a:pPr/>
              <a:t>16</a:t>
            </a:fld>
            <a:endParaRPr lang="en-GB">
              <a:solidFill>
                <a:prstClr val="black"/>
              </a:solidFill>
            </a:endParaRPr>
          </a:p>
        </p:txBody>
      </p:sp>
      <p:sp>
        <p:nvSpPr>
          <p:cNvPr id="198658" name="Rectangle 2"/>
          <p:cNvSpPr>
            <a:spLocks noGrp="1" noRot="1" noChangeAspect="1" noChangeArrowheads="1" noTextEdit="1"/>
          </p:cNvSpPr>
          <p:nvPr>
            <p:ph type="sldImg"/>
          </p:nvPr>
        </p:nvSpPr>
        <p:spPr>
          <a:xfrm>
            <a:off x="3257550" y="511175"/>
            <a:ext cx="3394075" cy="2546350"/>
          </a:xfrm>
          <a:ln/>
        </p:spPr>
      </p:sp>
      <p:sp>
        <p:nvSpPr>
          <p:cNvPr id="198659" name="Rectangle 3"/>
          <p:cNvSpPr>
            <a:spLocks noGrp="1" noChangeArrowheads="1"/>
          </p:cNvSpPr>
          <p:nvPr>
            <p:ph type="body" idx="1"/>
          </p:nvPr>
        </p:nvSpPr>
        <p:spPr/>
        <p:txBody>
          <a:bodyPr/>
          <a:lstStyle/>
          <a:p>
            <a:r>
              <a:rPr lang="en-GB" dirty="0"/>
              <a:t>NICATS stands for Northern Ireland credit accumulation and transfer scheme fill this in.</a:t>
            </a:r>
          </a:p>
          <a:p>
            <a:endParaRPr lang="en-GB" dirty="0"/>
          </a:p>
          <a:p>
            <a:r>
              <a:rPr lang="en-GB" dirty="0"/>
              <a:t>This illustrates where master’s level fits in with the scheme of things.  Under the university regulations there can be some u/g element in a masters programme.</a:t>
            </a:r>
          </a:p>
        </p:txBody>
      </p:sp>
    </p:spTree>
    <p:extLst>
      <p:ext uri="{BB962C8B-B14F-4D97-AF65-F5344CB8AC3E}">
        <p14:creationId xmlns:p14="http://schemas.microsoft.com/office/powerpoint/2010/main" val="3693421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Collect and divide</a:t>
            </a:r>
            <a:r>
              <a:rPr lang="en-GB" baseline="0" dirty="0" smtClean="0"/>
              <a:t> into internal and external influences....</a:t>
            </a:r>
            <a:endParaRPr lang="en-GB" dirty="0" smtClean="0"/>
          </a:p>
          <a:p>
            <a:endParaRPr lang="en-GB" dirty="0" smtClean="0"/>
          </a:p>
          <a:p>
            <a:r>
              <a:rPr lang="en-GB" dirty="0" smtClean="0"/>
              <a:t>HEFCE restrictions on growth student numbers</a:t>
            </a:r>
          </a:p>
          <a:p>
            <a:pPr lvl="1"/>
            <a:r>
              <a:rPr lang="en-GB" dirty="0" smtClean="0"/>
              <a:t>Need to ‘optimise course design’</a:t>
            </a:r>
          </a:p>
          <a:p>
            <a:r>
              <a:rPr lang="en-GB" dirty="0" smtClean="0"/>
              <a:t>Enhancing the learning experience but maintaining research profile/activity</a:t>
            </a:r>
          </a:p>
          <a:p>
            <a:r>
              <a:rPr lang="en-GB" dirty="0" smtClean="0"/>
              <a:t>Internationalisation</a:t>
            </a:r>
          </a:p>
          <a:p>
            <a:r>
              <a:rPr lang="en-GB" dirty="0" smtClean="0"/>
              <a:t>Meeting the needs of an increasingly diverse student population</a:t>
            </a:r>
          </a:p>
          <a:p>
            <a:r>
              <a:rPr lang="en-GB" dirty="0" smtClean="0"/>
              <a:t>New QAA quality criteria for courses</a:t>
            </a:r>
            <a:endParaRPr lang="en-GB" dirty="0"/>
          </a:p>
        </p:txBody>
      </p:sp>
      <p:sp>
        <p:nvSpPr>
          <p:cNvPr id="4" name="Slide Number Placeholder 3"/>
          <p:cNvSpPr>
            <a:spLocks noGrp="1"/>
          </p:cNvSpPr>
          <p:nvPr>
            <p:ph type="sldNum" sz="quarter" idx="10"/>
          </p:nvPr>
        </p:nvSpPr>
        <p:spPr/>
        <p:txBody>
          <a:bodyPr/>
          <a:lstStyle/>
          <a:p>
            <a:fld id="{2D833E07-2396-4B6C-8268-D3131C22CD2B}"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val="120463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endParaRPr lang="en-GB" dirty="0" smtClean="0"/>
          </a:p>
          <a:p>
            <a:endParaRPr lang="en-GB" dirty="0" smtClean="0"/>
          </a:p>
          <a:p>
            <a:r>
              <a:rPr lang="en-GB" dirty="0" smtClean="0"/>
              <a:t>Cu</a:t>
            </a:r>
            <a:r>
              <a:rPr lang="en-GB" baseline="0" dirty="0" smtClean="0"/>
              <a:t> corporate plan elements:</a:t>
            </a:r>
          </a:p>
          <a:p>
            <a:endParaRPr lang="en-GB" baseline="0" dirty="0" smtClean="0"/>
          </a:p>
          <a:p>
            <a:r>
              <a:rPr lang="en-GB" baseline="0" dirty="0" smtClean="0"/>
              <a:t>Cap on student recruitment – retention increasingly important but also addressing the anticipated growth in overseas students. Anticipated growth to 2144 </a:t>
            </a:r>
            <a:r>
              <a:rPr lang="en-GB" baseline="0" dirty="0" err="1" smtClean="0"/>
              <a:t>ftes</a:t>
            </a:r>
            <a:r>
              <a:rPr lang="en-GB" baseline="0" dirty="0" smtClean="0"/>
              <a:t> by 2009/11</a:t>
            </a:r>
          </a:p>
          <a:p>
            <a:endParaRPr lang="en-GB" baseline="0" dirty="0" smtClean="0"/>
          </a:p>
          <a:p>
            <a:r>
              <a:rPr lang="en-GB" baseline="0" dirty="0" smtClean="0"/>
              <a:t>Achieve 80% graduate level employability (around 64% currently)</a:t>
            </a:r>
          </a:p>
          <a:p>
            <a:endParaRPr lang="en-GB" baseline="0" dirty="0" smtClean="0"/>
          </a:p>
          <a:p>
            <a:r>
              <a:rPr lang="en-GB" baseline="0" dirty="0" smtClean="0"/>
              <a:t>Achieve student satisfaction rating of 90%</a:t>
            </a:r>
          </a:p>
          <a:p>
            <a:endParaRPr lang="en-GB" baseline="0" dirty="0" smtClean="0"/>
          </a:p>
          <a:p>
            <a:r>
              <a:rPr lang="en-GB" baseline="0" dirty="0" smtClean="0"/>
              <a:t>Increasing placements to 4000 a year – radical change to the model.</a:t>
            </a:r>
          </a:p>
          <a:p>
            <a:endParaRPr lang="en-GB" baseline="0" dirty="0" smtClean="0"/>
          </a:p>
          <a:p>
            <a:r>
              <a:rPr lang="en-GB" baseline="0" dirty="0" smtClean="0"/>
              <a:t>Campus development – smart campus, move to </a:t>
            </a:r>
            <a:r>
              <a:rPr lang="en-GB" baseline="0" dirty="0" err="1" smtClean="0"/>
              <a:t>moodle</a:t>
            </a:r>
            <a:r>
              <a:rPr lang="en-GB" baseline="0" dirty="0" smtClean="0"/>
              <a:t>, repository, web2.0 technologies</a:t>
            </a:r>
          </a:p>
          <a:p>
            <a:r>
              <a:rPr lang="en-GB" baseline="0" dirty="0" smtClean="0"/>
              <a:t>Students living at home, part time work, students whose language is not English</a:t>
            </a:r>
          </a:p>
          <a:p>
            <a:r>
              <a:rPr lang="en-GB" baseline="0" dirty="0" smtClean="0"/>
              <a:t>Personalised learning environments.</a:t>
            </a:r>
          </a:p>
          <a:p>
            <a:endParaRPr lang="en-GB" baseline="0" dirty="0" smtClean="0"/>
          </a:p>
          <a:p>
            <a:r>
              <a:rPr lang="en-GB" baseline="0" dirty="0" smtClean="0"/>
              <a:t>Opportunities to use the NSS student data and own </a:t>
            </a:r>
            <a:r>
              <a:rPr lang="en-GB" baseline="0" dirty="0" err="1" smtClean="0"/>
              <a:t>insitutional</a:t>
            </a:r>
            <a:r>
              <a:rPr lang="en-GB" baseline="0" dirty="0" smtClean="0"/>
              <a:t> satisfaction data – can use to inform staff rewards.</a:t>
            </a:r>
          </a:p>
          <a:p>
            <a:endParaRPr lang="en-GB" baseline="0" dirty="0" smtClean="0"/>
          </a:p>
          <a:p>
            <a:r>
              <a:rPr lang="en-GB" baseline="0" dirty="0" smtClean="0"/>
              <a:t>Changing nature of academic practice – delivery in Applied research, business facing, employability, student expectations, staff-student ratios</a:t>
            </a:r>
          </a:p>
          <a:p>
            <a:endParaRPr lang="en-GB" baseline="0" dirty="0" smtClean="0"/>
          </a:p>
          <a:p>
            <a:r>
              <a:rPr lang="en-GB" baseline="0" dirty="0" err="1" smtClean="0"/>
              <a:t>Ramsden</a:t>
            </a:r>
            <a:r>
              <a:rPr lang="en-GB" baseline="0" dirty="0" smtClean="0"/>
              <a:t> talks of innovative and flexible curricula – part-time, work-based learning, flexible routes</a:t>
            </a:r>
            <a:endParaRPr lang="en-GB" dirty="0" smtClean="0"/>
          </a:p>
          <a:p>
            <a:endParaRPr lang="en-GB" dirty="0"/>
          </a:p>
        </p:txBody>
      </p:sp>
      <p:sp>
        <p:nvSpPr>
          <p:cNvPr id="4" name="Slide Number Placeholder 3"/>
          <p:cNvSpPr>
            <a:spLocks noGrp="1"/>
          </p:cNvSpPr>
          <p:nvPr>
            <p:ph type="sldNum" sz="quarter" idx="10"/>
          </p:nvPr>
        </p:nvSpPr>
        <p:spPr/>
        <p:txBody>
          <a:bodyPr/>
          <a:lstStyle/>
          <a:p>
            <a:fld id="{3C17AD89-8FA1-4C29-8B80-DD7353808392}" type="slidenum">
              <a:rPr lang="en-GB">
                <a:solidFill>
                  <a:prstClr val="black"/>
                </a:solidFill>
              </a:rPr>
              <a:pPr/>
              <a:t>21</a:t>
            </a:fld>
            <a:endParaRPr lang="en-GB">
              <a:solidFill>
                <a:prstClr val="black"/>
              </a:solidFill>
            </a:endParaRPr>
          </a:p>
        </p:txBody>
      </p:sp>
    </p:spTree>
    <p:extLst>
      <p:ext uri="{BB962C8B-B14F-4D97-AF65-F5344CB8AC3E}">
        <p14:creationId xmlns:p14="http://schemas.microsoft.com/office/powerpoint/2010/main" val="1200004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the generation of networked learners variously named the children of chaos, digital natives or MTV generation who have never know non-digital culture expect </a:t>
            </a:r>
            <a:r>
              <a:rPr lang="en-GB" dirty="0" err="1"/>
              <a:t>instaneity</a:t>
            </a:r>
            <a:r>
              <a:rPr lang="en-GB" dirty="0"/>
              <a:t> from cash machines, the web and multichannel TV and thrive on the democratic condition.  Digital natives are used to </a:t>
            </a:r>
            <a:r>
              <a:rPr lang="en-GB" dirty="0" err="1"/>
              <a:t>reeiveing</a:t>
            </a:r>
            <a:r>
              <a:rPr lang="en-GB" dirty="0"/>
              <a:t> information really fast.  They like to parallel process and multi-task.  They prefer graphics before their </a:t>
            </a:r>
            <a:r>
              <a:rPr lang="en-GB" dirty="0" err="1"/>
              <a:t>tet</a:t>
            </a:r>
            <a:r>
              <a:rPr lang="en-GB" dirty="0"/>
              <a:t> rather than the </a:t>
            </a:r>
            <a:r>
              <a:rPr lang="en-GB" dirty="0" err="1"/>
              <a:t>oppposite</a:t>
            </a:r>
            <a:r>
              <a:rPr lang="en-GB" dirty="0"/>
              <a:t>.  They prefer random access.  They function best when networked.  They thrive on instant gratification and frequent rewards.  They prefer games to serious work</a:t>
            </a:r>
          </a:p>
          <a:p>
            <a:endParaRPr lang="en-GB" dirty="0"/>
          </a:p>
          <a:p>
            <a:r>
              <a:rPr lang="en-GB" dirty="0"/>
              <a:t>Diverse: undergraduates – global, in different places</a:t>
            </a:r>
            <a:r>
              <a:rPr lang="en-GB" dirty="0" smtClean="0"/>
              <a:t>.</a:t>
            </a:r>
          </a:p>
          <a:p>
            <a:endParaRPr lang="en-GB" dirty="0" smtClean="0"/>
          </a:p>
          <a:p>
            <a:endParaRPr lang="en-GB" dirty="0"/>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23</a:t>
            </a:fld>
            <a:endParaRPr lang="en-GB"/>
          </a:p>
        </p:txBody>
      </p:sp>
    </p:spTree>
    <p:extLst>
      <p:ext uri="{BB962C8B-B14F-4D97-AF65-F5344CB8AC3E}">
        <p14:creationId xmlns:p14="http://schemas.microsoft.com/office/powerpoint/2010/main" val="1743401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C17AD89-8FA1-4C29-8B80-DD7353808392}" type="slidenum">
              <a:rPr lang="en-GB" smtClean="0">
                <a:solidFill>
                  <a:prstClr val="black"/>
                </a:solidFill>
              </a:rPr>
              <a:pPr/>
              <a:t>25</a:t>
            </a:fld>
            <a:endParaRPr lang="en-GB">
              <a:solidFill>
                <a:prstClr val="black"/>
              </a:solidFill>
            </a:endParaRPr>
          </a:p>
        </p:txBody>
      </p:sp>
    </p:spTree>
    <p:extLst>
      <p:ext uri="{BB962C8B-B14F-4D97-AF65-F5344CB8AC3E}">
        <p14:creationId xmlns:p14="http://schemas.microsoft.com/office/powerpoint/2010/main" val="2171396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Learning outcomes and </a:t>
            </a:r>
            <a:r>
              <a:rPr lang="en-US" dirty="0" err="1" smtClean="0"/>
              <a:t>programme</a:t>
            </a:r>
            <a:r>
              <a:rPr lang="en-US" dirty="0" smtClean="0"/>
              <a:t> specifications were introduced</a:t>
            </a:r>
            <a:r>
              <a:rPr lang="en-US" baseline="0" dirty="0" smtClean="0"/>
              <a:t> by the QAA in the late 1990s in response to the </a:t>
            </a:r>
            <a:r>
              <a:rPr lang="en-US" baseline="0" dirty="0" err="1" smtClean="0"/>
              <a:t>dearing</a:t>
            </a:r>
            <a:r>
              <a:rPr lang="en-US" baseline="0" dirty="0" smtClean="0"/>
              <a:t> report.  Up until that time, courses were ill-defined, largely designed in response to the research interests of staff and opaque in terms of what they delivered for students.</a:t>
            </a:r>
            <a:endParaRPr lang="en-US"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27</a:t>
            </a:fld>
            <a:endParaRPr lang="en-GB"/>
          </a:p>
        </p:txBody>
      </p:sp>
    </p:spTree>
    <p:extLst>
      <p:ext uri="{BB962C8B-B14F-4D97-AF65-F5344CB8AC3E}">
        <p14:creationId xmlns:p14="http://schemas.microsoft.com/office/powerpoint/2010/main" val="1841355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From student to graduate</a:t>
            </a:r>
            <a:r>
              <a:rPr lang="en-GB" baseline="0" dirty="0" smtClean="0"/>
              <a:t> professional – when you design a course you are designing a student journey...</a:t>
            </a:r>
            <a:endParaRPr lang="en-GB" dirty="0" smtClean="0"/>
          </a:p>
          <a:p>
            <a:endParaRPr lang="en-GB" dirty="0" smtClean="0"/>
          </a:p>
          <a:p>
            <a:endParaRPr lang="en-GB" dirty="0" smtClean="0"/>
          </a:p>
          <a:p>
            <a:r>
              <a:rPr lang="en-GB" dirty="0" err="1" smtClean="0"/>
              <a:t>ong</a:t>
            </a:r>
            <a:r>
              <a:rPr lang="en-GB" dirty="0" smtClean="0"/>
              <a:t> and winding road</a:t>
            </a:r>
            <a:r>
              <a:rPr lang="en-GB" baseline="0" dirty="0" smtClean="0"/>
              <a:t> – is the direction less certain. Do you know your destination and where you are going.</a:t>
            </a:r>
          </a:p>
          <a:p>
            <a:r>
              <a:rPr lang="en-GB" baseline="0" dirty="0" smtClean="0"/>
              <a:t>Is it all uphill?</a:t>
            </a:r>
          </a:p>
          <a:p>
            <a:endParaRPr lang="en-GB" dirty="0" smtClean="0"/>
          </a:p>
          <a:p>
            <a:r>
              <a:rPr lang="en-GB" dirty="0" smtClean="0"/>
              <a:t>Meandering</a:t>
            </a:r>
          </a:p>
          <a:p>
            <a:r>
              <a:rPr lang="en-GB" dirty="0" smtClean="0"/>
              <a:t>Are there any landmarks</a:t>
            </a:r>
          </a:p>
          <a:p>
            <a:r>
              <a:rPr lang="en-GB" dirty="0" smtClean="0"/>
              <a:t>Signposting</a:t>
            </a:r>
            <a:r>
              <a:rPr lang="en-GB" baseline="0" dirty="0" smtClean="0"/>
              <a:t> – guides travellers</a:t>
            </a:r>
            <a:endParaRPr lang="en-GB" dirty="0" smtClean="0"/>
          </a:p>
        </p:txBody>
      </p:sp>
      <p:sp>
        <p:nvSpPr>
          <p:cNvPr id="4" name="Slide Number Placeholder 3"/>
          <p:cNvSpPr>
            <a:spLocks noGrp="1"/>
          </p:cNvSpPr>
          <p:nvPr>
            <p:ph type="sldNum" sz="quarter" idx="10"/>
          </p:nvPr>
        </p:nvSpPr>
        <p:spPr/>
        <p:txBody>
          <a:bodyPr/>
          <a:lstStyle/>
          <a:p>
            <a:fld id="{412B8C12-B2D1-4107-8BD5-930EED30D648}" type="slidenum">
              <a:rPr lang="en-GB" smtClean="0"/>
              <a:pPr/>
              <a:t>30</a:t>
            </a:fld>
            <a:endParaRPr lang="en-GB"/>
          </a:p>
        </p:txBody>
      </p:sp>
    </p:spTree>
    <p:extLst>
      <p:ext uri="{BB962C8B-B14F-4D97-AF65-F5344CB8AC3E}">
        <p14:creationId xmlns:p14="http://schemas.microsoft.com/office/powerpoint/2010/main" val="442473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How do we</a:t>
            </a:r>
            <a:r>
              <a:rPr lang="en-GB" baseline="0" dirty="0" smtClean="0"/>
              <a:t> recognise these changes in students.....</a:t>
            </a:r>
            <a:endParaRPr lang="en-GB" dirty="0" smtClean="0"/>
          </a:p>
          <a:p>
            <a:endParaRPr lang="en-GB" dirty="0" smtClean="0"/>
          </a:p>
          <a:p>
            <a:endParaRPr lang="en-GB" dirty="0" smtClean="0"/>
          </a:p>
          <a:p>
            <a:r>
              <a:rPr lang="en-GB" dirty="0" smtClean="0"/>
              <a:t>What</a:t>
            </a:r>
            <a:r>
              <a:rPr lang="en-GB" baseline="0" dirty="0" smtClean="0"/>
              <a:t> supports the student identity – professional practice is a key</a:t>
            </a:r>
          </a:p>
          <a:p>
            <a:endParaRPr lang="en-GB" baseline="0" dirty="0" smtClean="0"/>
          </a:p>
          <a:p>
            <a:r>
              <a:rPr lang="en-GB" dirty="0" smtClean="0"/>
              <a:t>Learning within a community of practice transforms who a student is and what a student can do – not just an accumulation of skills and information but also a process of becoming.  </a:t>
            </a:r>
          </a:p>
          <a:p>
            <a:endParaRPr lang="en-GB" dirty="0" smtClean="0"/>
          </a:p>
          <a:p>
            <a:r>
              <a:rPr lang="en-GB" dirty="0" smtClean="0"/>
              <a:t>The practices of a community create a context for learning, and learning opportunities unfold through engagement in practice, in other words participation</a:t>
            </a:r>
          </a:p>
          <a:p>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31</a:t>
            </a:fld>
            <a:endParaRPr lang="en-GB"/>
          </a:p>
        </p:txBody>
      </p:sp>
    </p:spTree>
    <p:extLst>
      <p:ext uri="{BB962C8B-B14F-4D97-AF65-F5344CB8AC3E}">
        <p14:creationId xmlns:p14="http://schemas.microsoft.com/office/powerpoint/2010/main" val="3620462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Also discuss bounded and troublesome</a:t>
            </a:r>
          </a:p>
          <a:p>
            <a:endParaRPr lang="en-GB" dirty="0" smtClean="0"/>
          </a:p>
          <a:p>
            <a:pPr marL="457200" indent="-457200">
              <a:buFont typeface="+mj-lt"/>
              <a:buAutoNum type="arabicPeriod"/>
            </a:pPr>
            <a:r>
              <a:rPr lang="en-GB" dirty="0" smtClean="0"/>
              <a:t>Grasping a threshold concept is transformative</a:t>
            </a:r>
          </a:p>
          <a:p>
            <a:pPr marL="457200" indent="-457200">
              <a:buFont typeface="+mj-lt"/>
              <a:buAutoNum type="arabicPeriod"/>
            </a:pPr>
            <a:r>
              <a:rPr lang="en-GB" dirty="0" smtClean="0"/>
              <a:t>A threshold concept is often irreversible </a:t>
            </a:r>
          </a:p>
          <a:p>
            <a:pPr marL="457200" indent="-457200">
              <a:buFont typeface="+mj-lt"/>
              <a:buAutoNum type="arabicPeriod"/>
            </a:pPr>
            <a:r>
              <a:rPr lang="en-GB" dirty="0" smtClean="0"/>
              <a:t>Integrative – allows a learner to make connections</a:t>
            </a:r>
          </a:p>
          <a:p>
            <a:endParaRPr lang="en-GB" dirty="0" smtClean="0"/>
          </a:p>
          <a:p>
            <a:endParaRPr lang="en-GB" dirty="0" smtClean="0"/>
          </a:p>
          <a:p>
            <a:r>
              <a:rPr lang="en-GB" dirty="0" smtClean="0"/>
              <a:t>Transformative</a:t>
            </a:r>
            <a:r>
              <a:rPr lang="en-GB" baseline="0" dirty="0" smtClean="0"/>
              <a:t> because is involves an ontological as well as a conceptual shift – ontological -  nature of being – you are what you know</a:t>
            </a:r>
          </a:p>
          <a:p>
            <a:endParaRPr lang="en-GB" baseline="0" dirty="0" smtClean="0"/>
          </a:p>
          <a:p>
            <a:r>
              <a:rPr lang="en-GB" baseline="0" dirty="0" smtClean="0"/>
              <a:t>Once understood they are not </a:t>
            </a:r>
            <a:r>
              <a:rPr lang="en-GB" baseline="0" dirty="0" err="1" smtClean="0"/>
              <a:t>forgotton</a:t>
            </a:r>
            <a:r>
              <a:rPr lang="en-GB" baseline="0" dirty="0" smtClean="0"/>
              <a:t> – could be the rejection of a previously held belief</a:t>
            </a:r>
          </a:p>
          <a:p>
            <a:pPr>
              <a:buFontTx/>
              <a:buNone/>
            </a:pPr>
            <a:r>
              <a:rPr lang="en-GB" sz="1200" dirty="0" smtClean="0"/>
              <a:t>Also involve a shift in subjectivity and extended use of discourse</a:t>
            </a:r>
          </a:p>
          <a:p>
            <a:pPr>
              <a:buFontTx/>
              <a:buNone/>
            </a:pPr>
            <a:r>
              <a:rPr lang="en-GB" sz="1200" dirty="0" smtClean="0"/>
              <a:t>	Involve forms of ‘troublesome’ knowledge - can be counter-intuitive.</a:t>
            </a:r>
          </a:p>
          <a:p>
            <a:endParaRPr lang="en-GB" baseline="0" dirty="0" smtClean="0"/>
          </a:p>
          <a:p>
            <a:endParaRPr lang="en-US"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32</a:t>
            </a:fld>
            <a:endParaRPr lang="en-GB"/>
          </a:p>
        </p:txBody>
      </p:sp>
    </p:spTree>
    <p:extLst>
      <p:ext uri="{BB962C8B-B14F-4D97-AF65-F5344CB8AC3E}">
        <p14:creationId xmlns:p14="http://schemas.microsoft.com/office/powerpoint/2010/main" val="1546858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4C30B3-8237-4B46-8B48-EFDCEA148D66}" type="slidenum">
              <a:rPr lang="en-GB"/>
              <a:pPr/>
              <a:t>33</a:t>
            </a:fld>
            <a:endParaRPr lang="en-GB"/>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r>
              <a:rPr lang="en-GB" dirty="0" smtClean="0"/>
              <a:t>Threshold concepts are those ideas central to the discipline, that open up required systems and ways of thinking and yet are troublesome for students</a:t>
            </a:r>
            <a:endParaRPr lang="en-US" dirty="0"/>
          </a:p>
        </p:txBody>
      </p:sp>
    </p:spTree>
    <p:extLst>
      <p:ext uri="{BB962C8B-B14F-4D97-AF65-F5344CB8AC3E}">
        <p14:creationId xmlns:p14="http://schemas.microsoft.com/office/powerpoint/2010/main" val="4078723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E781FB-324E-4F88-8C9D-AF7A084F3DFE}" type="slidenum">
              <a:rPr lang="en-GB"/>
              <a:pPr/>
              <a:t>34</a:t>
            </a:fld>
            <a:endParaRPr lang="en-GB"/>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r>
              <a:rPr lang="en-GB" dirty="0"/>
              <a:t>Difficulty in understanding a threshold concept may leave a learner in a </a:t>
            </a:r>
            <a:r>
              <a:rPr lang="en-GB" dirty="0" err="1"/>
              <a:t>liminal</a:t>
            </a:r>
            <a:r>
              <a:rPr lang="en-GB" dirty="0"/>
              <a:t>  space or a state of </a:t>
            </a:r>
            <a:r>
              <a:rPr lang="en-GB" dirty="0" err="1"/>
              <a:t>liminality</a:t>
            </a:r>
            <a:r>
              <a:rPr lang="en-GB" dirty="0"/>
              <a:t>. </a:t>
            </a:r>
          </a:p>
          <a:p>
            <a:endParaRPr lang="en-GB" dirty="0"/>
          </a:p>
          <a:p>
            <a:r>
              <a:rPr lang="en-US" dirty="0">
                <a:cs typeface="Times New Roman" pitchFamily="18" charset="0"/>
              </a:rPr>
              <a:t>As a consequence of comprehending a threshold concept there may thus be a transformed internal view of subject matter, subject landscape, or even world view. </a:t>
            </a:r>
          </a:p>
          <a:p>
            <a:endParaRPr lang="en-GB" dirty="0" smtClean="0"/>
          </a:p>
          <a:p>
            <a:r>
              <a:rPr lang="en-GB" dirty="0" smtClean="0"/>
              <a:t>Meyer</a:t>
            </a:r>
            <a:r>
              <a:rPr lang="en-GB" baseline="0" dirty="0" smtClean="0"/>
              <a:t> and land suggest that learning involves the occupation of a </a:t>
            </a:r>
            <a:r>
              <a:rPr lang="en-GB" baseline="0" dirty="0" err="1" smtClean="0"/>
              <a:t>liminial</a:t>
            </a:r>
            <a:r>
              <a:rPr lang="en-GB" baseline="0" dirty="0" smtClean="0"/>
              <a:t> space – </a:t>
            </a:r>
            <a:r>
              <a:rPr lang="en-GB" baseline="0" dirty="0" err="1" smtClean="0"/>
              <a:t>betwxt</a:t>
            </a:r>
            <a:r>
              <a:rPr lang="en-GB" baseline="0" dirty="0" smtClean="0"/>
              <a:t> and between – notion of oscillating.</a:t>
            </a:r>
          </a:p>
          <a:p>
            <a:endParaRPr lang="en-GB" baseline="0" dirty="0" smtClean="0"/>
          </a:p>
          <a:p>
            <a:endParaRPr lang="en-GB" baseline="0" dirty="0" smtClean="0"/>
          </a:p>
          <a:p>
            <a:r>
              <a:rPr lang="en-GB" baseline="0" dirty="0" smtClean="0"/>
              <a:t>Need to talk about mimicry</a:t>
            </a:r>
            <a:endParaRPr lang="en-GB" dirty="0"/>
          </a:p>
        </p:txBody>
      </p:sp>
    </p:spTree>
    <p:extLst>
      <p:ext uri="{BB962C8B-B14F-4D97-AF65-F5344CB8AC3E}">
        <p14:creationId xmlns:p14="http://schemas.microsoft.com/office/powerpoint/2010/main" val="487920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7DB1F5-1EE4-4D73-AE34-5B16C5DC21DE}" type="slidenum">
              <a:rPr lang="en-GB">
                <a:solidFill>
                  <a:prstClr val="black"/>
                </a:solidFill>
              </a:rPr>
              <a:pPr/>
              <a:t>35</a:t>
            </a:fld>
            <a:endParaRPr lang="en-GB">
              <a:solidFill>
                <a:prstClr val="black"/>
              </a:solidFill>
            </a:endParaRP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r>
              <a:rPr lang="en-GB" dirty="0"/>
              <a:t>Allow 15mins discussion </a:t>
            </a:r>
            <a:endParaRPr lang="en-GB" dirty="0" smtClean="0"/>
          </a:p>
          <a:p>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What strategies can we use to help students ‘move through’ that particular sticking point / difficulty (threshold)? How can we support students to acquire that particular skill or attitude?</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Changes – e.g. Discourse, language</a:t>
            </a:r>
            <a:r>
              <a:rPr lang="en-GB" smtClean="0"/>
              <a:t>,</a:t>
            </a:r>
            <a:r>
              <a:rPr lang="en-GB" baseline="0" smtClean="0"/>
              <a:t> empathy...</a:t>
            </a:r>
            <a:endParaRPr lang="en-GB" dirty="0" smtClean="0"/>
          </a:p>
          <a:p>
            <a:endParaRPr lang="en-GB" dirty="0"/>
          </a:p>
        </p:txBody>
      </p:sp>
    </p:spTree>
    <p:extLst>
      <p:ext uri="{BB962C8B-B14F-4D97-AF65-F5344CB8AC3E}">
        <p14:creationId xmlns:p14="http://schemas.microsoft.com/office/powerpoint/2010/main" val="1851752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8B5BB8-1D1F-406E-9881-795CFBDCB7A7}" type="slidenum">
              <a:rPr lang="en-GB"/>
              <a:pPr/>
              <a:t>36</a:t>
            </a:fld>
            <a:endParaRPr lang="en-GB"/>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r>
              <a:rPr lang="en-GB" sz="1200" dirty="0" smtClean="0"/>
              <a:t>Pure Maths – ‘complex number, a </a:t>
            </a:r>
            <a:r>
              <a:rPr lang="en-GB" sz="1200" i="1" dirty="0" smtClean="0"/>
              <a:t>limit’</a:t>
            </a:r>
          </a:p>
          <a:p>
            <a:r>
              <a:rPr lang="en-GB" sz="1200" dirty="0" smtClean="0"/>
              <a:t>Literary studies</a:t>
            </a:r>
            <a:r>
              <a:rPr lang="en-GB" sz="1200" i="1" dirty="0" smtClean="0"/>
              <a:t> – ‘</a:t>
            </a:r>
            <a:r>
              <a:rPr lang="en-GB" sz="1200" dirty="0" smtClean="0"/>
              <a:t>signification, deconstruction’</a:t>
            </a:r>
          </a:p>
          <a:p>
            <a:r>
              <a:rPr lang="en-GB" sz="1200" dirty="0" smtClean="0"/>
              <a:t>Economics – ‘opportunity cost, price, elasticity’</a:t>
            </a:r>
          </a:p>
          <a:p>
            <a:r>
              <a:rPr lang="en-GB" sz="1200" dirty="0" smtClean="0"/>
              <a:t>Design – ‘design’</a:t>
            </a:r>
          </a:p>
          <a:p>
            <a:r>
              <a:rPr lang="en-GB" sz="1200" dirty="0" smtClean="0"/>
              <a:t>Sports Science – ‘aquatic confidence’</a:t>
            </a:r>
          </a:p>
          <a:p>
            <a:r>
              <a:rPr lang="en-GB" sz="1200" dirty="0" smtClean="0"/>
              <a:t>Exercise Physiology – ‘metabolism’</a:t>
            </a:r>
          </a:p>
          <a:p>
            <a:r>
              <a:rPr lang="en-US" sz="1200" dirty="0" smtClean="0">
                <a:cs typeface="Times New Roman" pitchFamily="18" charset="0"/>
              </a:rPr>
              <a:t>Law - ‘precedence’</a:t>
            </a:r>
          </a:p>
          <a:p>
            <a:r>
              <a:rPr lang="en-US" sz="1200" dirty="0" smtClean="0">
                <a:cs typeface="Times New Roman" pitchFamily="18" charset="0"/>
              </a:rPr>
              <a:t>Accounting - ‘depreciation’</a:t>
            </a:r>
          </a:p>
          <a:p>
            <a:r>
              <a:rPr lang="en-US" sz="1200" dirty="0" smtClean="0">
                <a:cs typeface="Times New Roman" pitchFamily="18" charset="0"/>
              </a:rPr>
              <a:t>Biology, Psychology - ‘evolution’ </a:t>
            </a:r>
          </a:p>
          <a:p>
            <a:r>
              <a:rPr lang="en-GB" sz="1200" dirty="0" smtClean="0">
                <a:cs typeface="Times New Roman" pitchFamily="18" charset="0"/>
              </a:rPr>
              <a:t>Politics </a:t>
            </a:r>
            <a:r>
              <a:rPr lang="en-US" sz="1200" dirty="0" smtClean="0">
                <a:cs typeface="Times New Roman" pitchFamily="18" charset="0"/>
              </a:rPr>
              <a:t>– ‘the state, civil society’</a:t>
            </a:r>
          </a:p>
          <a:p>
            <a:r>
              <a:rPr lang="en-GB" sz="1200" dirty="0" smtClean="0">
                <a:cs typeface="Times New Roman" pitchFamily="18" charset="0"/>
              </a:rPr>
              <a:t>Medical studies – ‘pain’</a:t>
            </a:r>
          </a:p>
          <a:p>
            <a:endParaRPr lang="en-US" dirty="0"/>
          </a:p>
        </p:txBody>
      </p:sp>
    </p:spTree>
    <p:extLst>
      <p:ext uri="{BB962C8B-B14F-4D97-AF65-F5344CB8AC3E}">
        <p14:creationId xmlns:p14="http://schemas.microsoft.com/office/powerpoint/2010/main" val="3178983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1025C04-123F-4859-9245-A51CB53206F0}" type="slidenum">
              <a:rPr lang="en-GB" smtClean="0"/>
              <a:pPr/>
              <a:t>37</a:t>
            </a:fld>
            <a:endParaRPr lang="en-GB"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r>
              <a:rPr lang="en-GB" smtClean="0"/>
              <a:t>e.g. media studies students seeing the world as being trustworthy to having a deep mistrust of headlines</a:t>
            </a:r>
          </a:p>
          <a:p>
            <a:pPr eaLnBrk="1" hangingPunct="1"/>
            <a:endParaRPr lang="en-GB" smtClean="0"/>
          </a:p>
          <a:p>
            <a:pPr eaLnBrk="1" hangingPunct="1"/>
            <a:r>
              <a:rPr lang="en-GB" smtClean="0"/>
              <a:t>Some of the stress of learning could be.</a:t>
            </a:r>
          </a:p>
        </p:txBody>
      </p:sp>
    </p:spTree>
    <p:extLst>
      <p:ext uri="{BB962C8B-B14F-4D97-AF65-F5344CB8AC3E}">
        <p14:creationId xmlns:p14="http://schemas.microsoft.com/office/powerpoint/2010/main" val="23393075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Threshold concepts can be used to define potentially powerful transformative points in the student’s learning experience. They are the ‘jewels in the curriculum’ because they identify key areas that need mastery. [from Cousin, 2006]</a:t>
            </a:r>
          </a:p>
          <a:p>
            <a:endParaRPr lang="en-GB" sz="1200" kern="1200" baseline="0" dirty="0" smtClean="0">
              <a:solidFill>
                <a:schemeClr val="tx1"/>
              </a:solidFill>
              <a:latin typeface="Arial" charset="0"/>
              <a:ea typeface="+mn-ea"/>
              <a:cs typeface="Arial" charset="0"/>
            </a:endParaRPr>
          </a:p>
          <a:p>
            <a:pPr marL="457200" indent="-457200" algn="l"/>
            <a:r>
              <a:rPr lang="en-US" dirty="0" smtClean="0">
                <a:cs typeface="Times New Roman" pitchFamily="18" charset="0"/>
              </a:rPr>
              <a:t>Existing literature regarding teachers who want students to develop genuine understanding of a difficult concept points to the need for </a:t>
            </a:r>
            <a:r>
              <a:rPr lang="en-US" dirty="0" smtClean="0">
                <a:solidFill>
                  <a:srgbClr val="FF0000"/>
                </a:solidFill>
                <a:cs typeface="Times New Roman" pitchFamily="18" charset="0"/>
              </a:rPr>
              <a:t>engagement</a:t>
            </a:r>
            <a:r>
              <a:rPr lang="en-US" dirty="0" smtClean="0">
                <a:cs typeface="Times New Roman" pitchFamily="18" charset="0"/>
              </a:rPr>
              <a:t> </a:t>
            </a:r>
            <a:r>
              <a:rPr lang="en-US" dirty="0" err="1" smtClean="0">
                <a:cs typeface="Times New Roman" pitchFamily="18" charset="0"/>
              </a:rPr>
              <a:t>eg</a:t>
            </a:r>
            <a:r>
              <a:rPr lang="en-US" dirty="0" smtClean="0">
                <a:cs typeface="Times New Roman" pitchFamily="18" charset="0"/>
              </a:rPr>
              <a:t>.   They must ask students to </a:t>
            </a:r>
          </a:p>
          <a:p>
            <a:pPr marL="457200" indent="-457200" algn="l"/>
            <a:r>
              <a:rPr lang="en-US" dirty="0" smtClean="0">
                <a:cs typeface="Times New Roman" pitchFamily="18" charset="0"/>
              </a:rPr>
              <a:t>     explain it </a:t>
            </a:r>
          </a:p>
          <a:p>
            <a:pPr marL="457200" indent="-457200" algn="l"/>
            <a:r>
              <a:rPr lang="en-US" dirty="0" smtClean="0">
                <a:cs typeface="Times New Roman" pitchFamily="18" charset="0"/>
              </a:rPr>
              <a:t>     represent it in new ways</a:t>
            </a:r>
          </a:p>
          <a:p>
            <a:pPr marL="457200" indent="-457200" algn="l"/>
            <a:r>
              <a:rPr lang="en-US" dirty="0" smtClean="0">
                <a:cs typeface="Times New Roman" pitchFamily="18" charset="0"/>
              </a:rPr>
              <a:t>     apply it in new situations  </a:t>
            </a:r>
          </a:p>
          <a:p>
            <a:pPr marL="457200" indent="-457200" algn="l"/>
            <a:r>
              <a:rPr lang="en-US" dirty="0" smtClean="0">
                <a:cs typeface="Times New Roman" pitchFamily="18" charset="0"/>
              </a:rPr>
              <a:t>     connect it to their lives </a:t>
            </a:r>
          </a:p>
          <a:p>
            <a:pPr marL="457200" indent="-457200" algn="l"/>
            <a:r>
              <a:rPr lang="en-US" dirty="0" smtClean="0">
                <a:cs typeface="Times New Roman" pitchFamily="18" charset="0"/>
              </a:rPr>
              <a:t>     and NOT simply recall the concept in the form in which it was presented (Colby, et.al, 2003: p263) </a:t>
            </a:r>
          </a:p>
          <a:p>
            <a:pPr marL="457200" indent="-457200" algn="l"/>
            <a:endParaRPr lang="en-US" dirty="0" smtClean="0">
              <a:cs typeface="Times New Roman" pitchFamily="18" charset="0"/>
            </a:endParaRPr>
          </a:p>
          <a:p>
            <a:pPr marL="457200" indent="-457200" algn="l"/>
            <a:endParaRPr lang="en-US" dirty="0" smtClean="0">
              <a:cs typeface="Times New Roman" pitchFamily="18" charset="0"/>
            </a:endParaRPr>
          </a:p>
          <a:p>
            <a:pPr marL="457200" indent="-457200" algn="l"/>
            <a:r>
              <a:rPr lang="en-US" dirty="0" smtClean="0">
                <a:cs typeface="Times New Roman" pitchFamily="18" charset="0"/>
              </a:rPr>
              <a:t>Can also</a:t>
            </a:r>
            <a:r>
              <a:rPr lang="en-US" baseline="0" dirty="0" smtClean="0">
                <a:cs typeface="Times New Roman" pitchFamily="18" charset="0"/>
              </a:rPr>
              <a:t> talk about </a:t>
            </a:r>
            <a:r>
              <a:rPr lang="en-US" baseline="0" dirty="0" err="1" smtClean="0">
                <a:cs typeface="Times New Roman" pitchFamily="18" charset="0"/>
              </a:rPr>
              <a:t>recursiveness</a:t>
            </a:r>
            <a:r>
              <a:rPr lang="en-US" baseline="0" dirty="0" smtClean="0">
                <a:cs typeface="Times New Roman" pitchFamily="18" charset="0"/>
              </a:rPr>
              <a:t>.</a:t>
            </a:r>
            <a:endParaRPr lang="en-US" dirty="0" smtClean="0">
              <a:cs typeface="Times New Roman" pitchFamily="18" charset="0"/>
            </a:endParaRPr>
          </a:p>
          <a:p>
            <a:pPr marL="457200" indent="-457200" algn="l"/>
            <a:endParaRPr lang="en-US" dirty="0" smtClean="0">
              <a:cs typeface="Times New Roman" pitchFamily="18" charset="0"/>
            </a:endParaRPr>
          </a:p>
          <a:p>
            <a:pPr marL="457200" indent="-457200" algn="l"/>
            <a:r>
              <a:rPr lang="en-US" dirty="0" smtClean="0">
                <a:cs typeface="Times New Roman" pitchFamily="18" charset="0"/>
              </a:rPr>
              <a:t>Listen for understanding – idea of the third</a:t>
            </a:r>
            <a:r>
              <a:rPr lang="en-US" baseline="0" dirty="0" smtClean="0">
                <a:cs typeface="Times New Roman" pitchFamily="18" charset="0"/>
              </a:rPr>
              <a:t> ear. Listen not for what the student knows but for terms that shape a students knowledge.</a:t>
            </a:r>
          </a:p>
          <a:p>
            <a:pPr marL="457200" indent="-457200" algn="l"/>
            <a:endParaRPr lang="en-US" baseline="0" dirty="0" smtClean="0">
              <a:cs typeface="Times New Roman" pitchFamily="18" charset="0"/>
            </a:endParaRPr>
          </a:p>
          <a:p>
            <a:pPr marL="457200" indent="-457200" algn="l"/>
            <a:endParaRPr lang="en-US" dirty="0" smtClean="0">
              <a:cs typeface="Times New Roman" pitchFamily="18" charset="0"/>
            </a:endParaRPr>
          </a:p>
          <a:p>
            <a:endParaRPr lang="en-GB" sz="1200" kern="1200" baseline="0" dirty="0" smtClean="0">
              <a:solidFill>
                <a:schemeClr val="tx1"/>
              </a:solidFill>
              <a:latin typeface="Arial" charset="0"/>
              <a:ea typeface="+mn-ea"/>
              <a:cs typeface="Arial" charset="0"/>
            </a:endParaRPr>
          </a:p>
          <a:p>
            <a:endParaRPr lang="en-GB" sz="1200" kern="1200" baseline="0" dirty="0" smtClean="0">
              <a:solidFill>
                <a:schemeClr val="tx1"/>
              </a:solidFill>
              <a:latin typeface="Arial" charset="0"/>
              <a:ea typeface="+mn-ea"/>
              <a:cs typeface="Arial" charset="0"/>
            </a:endParaRPr>
          </a:p>
          <a:p>
            <a:endParaRPr lang="en-GB" dirty="0"/>
          </a:p>
        </p:txBody>
      </p:sp>
      <p:sp>
        <p:nvSpPr>
          <p:cNvPr id="4" name="Slide Number Placeholder 3"/>
          <p:cNvSpPr>
            <a:spLocks noGrp="1"/>
          </p:cNvSpPr>
          <p:nvPr>
            <p:ph type="sldNum" sz="quarter" idx="10"/>
          </p:nvPr>
        </p:nvSpPr>
        <p:spPr/>
        <p:txBody>
          <a:bodyPr/>
          <a:lstStyle/>
          <a:p>
            <a:fld id="{3C17AD89-8FA1-4C29-8B80-DD7353808392}" type="slidenum">
              <a:rPr lang="en-GB" smtClean="0">
                <a:solidFill>
                  <a:prstClr val="black"/>
                </a:solidFill>
              </a:rPr>
              <a:pPr/>
              <a:t>38</a:t>
            </a:fld>
            <a:endParaRPr lang="en-GB">
              <a:solidFill>
                <a:prstClr val="black"/>
              </a:solidFill>
            </a:endParaRPr>
          </a:p>
        </p:txBody>
      </p:sp>
    </p:spTree>
    <p:extLst>
      <p:ext uri="{BB962C8B-B14F-4D97-AF65-F5344CB8AC3E}">
        <p14:creationId xmlns:p14="http://schemas.microsoft.com/office/powerpoint/2010/main" val="3905330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 are you adding value</a:t>
            </a:r>
          </a:p>
          <a:p>
            <a:endParaRPr lang="en-US" dirty="0" smtClean="0"/>
          </a:p>
          <a:p>
            <a:r>
              <a:rPr lang="en-US" dirty="0" smtClean="0"/>
              <a:t>Identity:</a:t>
            </a:r>
          </a:p>
          <a:p>
            <a:r>
              <a:rPr lang="en-US" dirty="0" smtClean="0"/>
              <a:t>How</a:t>
            </a:r>
            <a:r>
              <a:rPr lang="en-US" baseline="0" dirty="0" smtClean="0"/>
              <a:t> and where do I add value to the students learning</a:t>
            </a:r>
          </a:p>
          <a:p>
            <a:endParaRPr lang="en-US" baseline="0" dirty="0" smtClean="0"/>
          </a:p>
          <a:p>
            <a:r>
              <a:rPr lang="en-US" baseline="0" dirty="0" smtClean="0"/>
              <a:t>Content knowledge</a:t>
            </a:r>
          </a:p>
          <a:p>
            <a:r>
              <a:rPr lang="en-US" baseline="0" dirty="0" smtClean="0"/>
              <a:t>Managing the learning process</a:t>
            </a:r>
          </a:p>
          <a:p>
            <a:endParaRPr lang="en-US" dirty="0" smtClean="0"/>
          </a:p>
        </p:txBody>
      </p:sp>
      <p:sp>
        <p:nvSpPr>
          <p:cNvPr id="4" name="Slide Number Placeholder 3"/>
          <p:cNvSpPr>
            <a:spLocks noGrp="1"/>
          </p:cNvSpPr>
          <p:nvPr>
            <p:ph type="sldNum" sz="quarter" idx="10"/>
          </p:nvPr>
        </p:nvSpPr>
        <p:spPr/>
        <p:txBody>
          <a:bodyPr/>
          <a:lstStyle/>
          <a:p>
            <a:fld id="{06F6D1B8-4168-407D-92AB-C4B62D1964BE}" type="slidenum">
              <a:rPr lang="en-GB" smtClean="0"/>
              <a:pPr/>
              <a:t>39</a:t>
            </a:fld>
            <a:endParaRPr lang="en-GB"/>
          </a:p>
        </p:txBody>
      </p:sp>
    </p:spTree>
    <p:extLst>
      <p:ext uri="{BB962C8B-B14F-4D97-AF65-F5344CB8AC3E}">
        <p14:creationId xmlns:p14="http://schemas.microsoft.com/office/powerpoint/2010/main" val="4230692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1. Good Practice Encourages Student-Faculty Contact</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Frequent student-faculty contact in and out of classes is the most important factor in student motivation and</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involvement. Faculty concern helps students get through rough times and keep on working. Knowing a few</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faculty members well enhances students' intellectual commitment and encourages them to think about their</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own values and future plans.</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2. Good Practice Encourages Cooperation among Students</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Learning is enhanced when it is more like a team effort than a solo race. Good learning, like good work, is</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collaborative and social, not competitive and isolated. Working with others often increases involvement in</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learning. Sharing one's own ideas and responding to others' reactions improves thinking and deepens</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understanding.</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3. Good Practice Encourages Active Learning</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Learning is not a spectator sport. Students do not learn much just sitting in classes listening to teachers,</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memorizing pre-packaged assignments, and spitting out answers. They must talk about what they are</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learning, write about it, relate it to past experiences, and apply it to their daily lives. They must make what</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they learn part of themselves.</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4. Good Practice Gives Prompt Feedback</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Knowing what you know and don't know focuses learning. Students need appropriate feedback on</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performance to benefit from courses. In getting started, students need help in assessing existing knowledge</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and competence.</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In classes, students need frequent opportunities to perform and receive suggestions for improvement. At</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various points during college, and at the end, students need chances to reflect on what they have learned,</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what they still need to know, and how to assess themselves.</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5. Good Practice Emphasizes Time on Task</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Time plus energy equals learning. There is no substitute for time on task. Learning to use one's time well is</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critical for students and professionals alike. Students need help in learning effective</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time management. Allocating realistic amounts of time means effective learning for students and effective</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teaching for faculty. How an institution defines time expectations for students, faculty, administrators, and</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other professional staff can establish the basis for high performance for all.</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6. Good Practice Communicates High Expectations</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Expect more and you will get it. High Expectations are important for everyone - for the poorly prepared, for</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those unwilling to exert themselves, and for the bright and well motivated. Expecting students to perform well becomes a </a:t>
            </a:r>
            <a:r>
              <a:rPr lang="en-GB" dirty="0" err="1" smtClean="0"/>
              <a:t>selffulfilling</a:t>
            </a:r>
            <a:endParaRPr lang="en-GB"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prophecy when teachers and institutions hold high expectations of themselves and make extra</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efforts.</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7. Good Practice Respects Diverse Talents and Ways of Learning</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There are many roads to learning. People bring different talents and styles of learning to college. Brilliant</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students in the seminar room may be all thumbs in the lab or art studio. Students rich in hands-on</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experience may not do so well with theory. Students need the opportunity to show their talents and learn in</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ways that work for them. Then they can be pushed to learning in new ways that do not come so easily.</a:t>
            </a:r>
            <a:endParaRPr lang="en-GB" dirty="0"/>
          </a:p>
        </p:txBody>
      </p:sp>
      <p:sp>
        <p:nvSpPr>
          <p:cNvPr id="4" name="Slide Number Placeholder 3"/>
          <p:cNvSpPr>
            <a:spLocks noGrp="1"/>
          </p:cNvSpPr>
          <p:nvPr>
            <p:ph type="sldNum" sz="quarter" idx="10"/>
          </p:nvPr>
        </p:nvSpPr>
        <p:spPr/>
        <p:txBody>
          <a:bodyPr/>
          <a:lstStyle/>
          <a:p>
            <a:fld id="{3C17AD89-8FA1-4C29-8B80-DD7353808392}" type="slidenum">
              <a:rPr lang="en-GB" smtClean="0">
                <a:solidFill>
                  <a:prstClr val="black"/>
                </a:solidFill>
              </a:rPr>
              <a:pPr/>
              <a:t>43</a:t>
            </a:fld>
            <a:endParaRPr lang="en-GB">
              <a:solidFill>
                <a:prstClr val="black"/>
              </a:solidFill>
            </a:endParaRPr>
          </a:p>
        </p:txBody>
      </p:sp>
    </p:spTree>
    <p:extLst>
      <p:ext uri="{BB962C8B-B14F-4D97-AF65-F5344CB8AC3E}">
        <p14:creationId xmlns:p14="http://schemas.microsoft.com/office/powerpoint/2010/main" val="23409474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45</a:t>
            </a:fld>
            <a:endParaRPr lang="en-GB"/>
          </a:p>
        </p:txBody>
      </p:sp>
    </p:spTree>
    <p:extLst>
      <p:ext uri="{BB962C8B-B14F-4D97-AF65-F5344CB8AC3E}">
        <p14:creationId xmlns:p14="http://schemas.microsoft.com/office/powerpoint/2010/main" val="1642287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From student to graduate</a:t>
            </a:r>
            <a:r>
              <a:rPr lang="en-GB" baseline="0" dirty="0" smtClean="0"/>
              <a:t> professional – when you design a course you are designing a student journey...</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solidFill>
                  <a:srgbClr val="CCFFFF"/>
                </a:solidFill>
              </a:rPr>
              <a:t>“In designing a curriculum, whether for a whole degree programme or for a particular unit, you are planning an intellectual 'journey' for your students - a series of experiences that will result in them learning what you intend them to learn”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CCFFFF"/>
              </a:solidFill>
            </a:endParaRPr>
          </a:p>
          <a:p>
            <a:r>
              <a:rPr lang="en-GB" sz="1200" dirty="0" smtClean="0"/>
              <a:t>to design social infrastructures that foster learning</a:t>
            </a:r>
          </a:p>
          <a:p>
            <a:r>
              <a:rPr lang="en-GB" sz="900" dirty="0" smtClean="0"/>
              <a:t>(Wenger 1998, p.225)</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dirty="0" smtClean="0">
              <a:solidFill>
                <a:srgbClr val="CCFFFF"/>
              </a:solidFill>
            </a:endParaRPr>
          </a:p>
          <a:p>
            <a:endParaRPr lang="en-GB" dirty="0" smtClean="0"/>
          </a:p>
          <a:p>
            <a:endParaRPr lang="en-GB" dirty="0" smtClean="0"/>
          </a:p>
          <a:p>
            <a:endParaRPr lang="en-GB" dirty="0" smtClean="0"/>
          </a:p>
          <a:p>
            <a:endParaRPr lang="en-GB" dirty="0" smtClean="0"/>
          </a:p>
        </p:txBody>
      </p:sp>
      <p:sp>
        <p:nvSpPr>
          <p:cNvPr id="4" name="Slide Number Placeholder 3"/>
          <p:cNvSpPr>
            <a:spLocks noGrp="1"/>
          </p:cNvSpPr>
          <p:nvPr>
            <p:ph type="sldNum" sz="quarter" idx="10"/>
          </p:nvPr>
        </p:nvSpPr>
        <p:spPr/>
        <p:txBody>
          <a:bodyPr/>
          <a:lstStyle/>
          <a:p>
            <a:fld id="{412B8C12-B2D1-4107-8BD5-930EED30D648}" type="slidenum">
              <a:rPr lang="en-GB" smtClean="0"/>
              <a:pPr/>
              <a:t>48</a:t>
            </a:fld>
            <a:endParaRPr lang="en-GB"/>
          </a:p>
        </p:txBody>
      </p:sp>
    </p:spTree>
    <p:extLst>
      <p:ext uri="{BB962C8B-B14F-4D97-AF65-F5344CB8AC3E}">
        <p14:creationId xmlns:p14="http://schemas.microsoft.com/office/powerpoint/2010/main" val="2988233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50</a:t>
            </a:fld>
            <a:endParaRPr lang="en-GB"/>
          </a:p>
        </p:txBody>
      </p:sp>
    </p:spTree>
    <p:extLst>
      <p:ext uri="{BB962C8B-B14F-4D97-AF65-F5344CB8AC3E}">
        <p14:creationId xmlns:p14="http://schemas.microsoft.com/office/powerpoint/2010/main" val="2689484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Compare and contrast</a:t>
            </a:r>
            <a:r>
              <a:rPr lang="en-GB" baseline="0" dirty="0" smtClean="0"/>
              <a:t> different perspectives theories/beliefs</a:t>
            </a:r>
          </a:p>
          <a:p>
            <a:endParaRPr lang="en-GB" baseline="0" dirty="0" smtClean="0"/>
          </a:p>
          <a:p>
            <a:r>
              <a:rPr lang="en-GB" baseline="0" dirty="0" smtClean="0"/>
              <a:t>Undertake a research process using key words </a:t>
            </a:r>
          </a:p>
          <a:p>
            <a:endParaRPr lang="en-GB" baseline="0" dirty="0" smtClean="0"/>
          </a:p>
          <a:p>
            <a:r>
              <a:rPr lang="en-GB" baseline="0" dirty="0" smtClean="0"/>
              <a:t>Assess their own work using reflective practice</a:t>
            </a:r>
          </a:p>
          <a:p>
            <a:endParaRPr lang="en-GB" baseline="0" dirty="0" smtClean="0"/>
          </a:p>
          <a:p>
            <a:r>
              <a:rPr lang="en-GB" baseline="0" dirty="0" smtClean="0"/>
              <a:t>Completing the Universities’ ethics processes</a:t>
            </a:r>
          </a:p>
          <a:p>
            <a:endParaRPr lang="en-GB" baseline="0" dirty="0" smtClean="0"/>
          </a:p>
          <a:p>
            <a:r>
              <a:rPr lang="en-GB" baseline="0" dirty="0" smtClean="0"/>
              <a:t>Engage in a range of presentation skills</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51</a:t>
            </a:fld>
            <a:endParaRPr lang="en-GB"/>
          </a:p>
        </p:txBody>
      </p:sp>
    </p:spTree>
    <p:extLst>
      <p:ext uri="{BB962C8B-B14F-4D97-AF65-F5344CB8AC3E}">
        <p14:creationId xmlns:p14="http://schemas.microsoft.com/office/powerpoint/2010/main" val="2717914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defRPr sz="2400">
                <a:solidFill>
                  <a:schemeClr val="tx1"/>
                </a:solidFill>
                <a:latin typeface="Arial" pitchFamily="34" charset="0"/>
                <a:ea typeface="MS PGothic" pitchFamily="34" charset="-128"/>
              </a:defRPr>
            </a:lvl1pPr>
            <a:lvl2pPr marL="742812" indent="-285697">
              <a:defRPr sz="2400">
                <a:solidFill>
                  <a:schemeClr val="tx1"/>
                </a:solidFill>
                <a:latin typeface="Arial" pitchFamily="34" charset="0"/>
                <a:ea typeface="MS PGothic" pitchFamily="34" charset="-128"/>
              </a:defRPr>
            </a:lvl2pPr>
            <a:lvl3pPr marL="1142788" indent="-228558">
              <a:defRPr sz="2400">
                <a:solidFill>
                  <a:schemeClr val="tx1"/>
                </a:solidFill>
                <a:latin typeface="Arial" pitchFamily="34" charset="0"/>
                <a:ea typeface="MS PGothic" pitchFamily="34" charset="-128"/>
              </a:defRPr>
            </a:lvl3pPr>
            <a:lvl4pPr marL="1599903" indent="-228558">
              <a:defRPr sz="2400">
                <a:solidFill>
                  <a:schemeClr val="tx1"/>
                </a:solidFill>
                <a:latin typeface="Arial" pitchFamily="34" charset="0"/>
                <a:ea typeface="MS PGothic" pitchFamily="34" charset="-128"/>
              </a:defRPr>
            </a:lvl4pPr>
            <a:lvl5pPr marL="2057019" indent="-228558">
              <a:defRPr sz="2400">
                <a:solidFill>
                  <a:schemeClr val="tx1"/>
                </a:solidFill>
                <a:latin typeface="Arial" pitchFamily="34" charset="0"/>
                <a:ea typeface="MS PGothic" pitchFamily="34" charset="-128"/>
              </a:defRPr>
            </a:lvl5pPr>
            <a:lvl6pPr marL="2514134" indent="-228558" eaLnBrk="0" fontAlgn="base" hangingPunct="0">
              <a:spcBef>
                <a:spcPct val="0"/>
              </a:spcBef>
              <a:spcAft>
                <a:spcPct val="0"/>
              </a:spcAft>
              <a:defRPr sz="2400">
                <a:solidFill>
                  <a:schemeClr val="tx1"/>
                </a:solidFill>
                <a:latin typeface="Arial" pitchFamily="34" charset="0"/>
                <a:ea typeface="MS PGothic" pitchFamily="34" charset="-128"/>
              </a:defRPr>
            </a:lvl6pPr>
            <a:lvl7pPr marL="2971250" indent="-228558" eaLnBrk="0" fontAlgn="base" hangingPunct="0">
              <a:spcBef>
                <a:spcPct val="0"/>
              </a:spcBef>
              <a:spcAft>
                <a:spcPct val="0"/>
              </a:spcAft>
              <a:defRPr sz="2400">
                <a:solidFill>
                  <a:schemeClr val="tx1"/>
                </a:solidFill>
                <a:latin typeface="Arial" pitchFamily="34" charset="0"/>
                <a:ea typeface="MS PGothic" pitchFamily="34" charset="-128"/>
              </a:defRPr>
            </a:lvl7pPr>
            <a:lvl8pPr marL="3428365" indent="-228558" eaLnBrk="0" fontAlgn="base" hangingPunct="0">
              <a:spcBef>
                <a:spcPct val="0"/>
              </a:spcBef>
              <a:spcAft>
                <a:spcPct val="0"/>
              </a:spcAft>
              <a:defRPr sz="2400">
                <a:solidFill>
                  <a:schemeClr val="tx1"/>
                </a:solidFill>
                <a:latin typeface="Arial" pitchFamily="34" charset="0"/>
                <a:ea typeface="MS PGothic" pitchFamily="34" charset="-128"/>
              </a:defRPr>
            </a:lvl8pPr>
            <a:lvl9pPr marL="3885481" indent="-228558"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1EE466A-FC55-42C7-B06F-ED3855172FE0}" type="slidenum">
              <a:rPr lang="en-US" sz="1200">
                <a:solidFill>
                  <a:srgbClr val="000000"/>
                </a:solidFill>
              </a:rPr>
              <a:pPr/>
              <a:t>53</a:t>
            </a:fld>
            <a:endParaRPr lang="en-US" sz="1200">
              <a:solidFill>
                <a:srgbClr val="000000"/>
              </a:solidFill>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en-US" dirty="0" smtClean="0">
              <a:latin typeface="Arial" pitchFamily="34" charset="0"/>
            </a:endParaRPr>
          </a:p>
        </p:txBody>
      </p:sp>
    </p:spTree>
    <p:extLst>
      <p:ext uri="{BB962C8B-B14F-4D97-AF65-F5344CB8AC3E}">
        <p14:creationId xmlns:p14="http://schemas.microsoft.com/office/powerpoint/2010/main" val="732367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a:defRPr sz="2400">
                <a:solidFill>
                  <a:schemeClr val="tx1"/>
                </a:solidFill>
                <a:latin typeface="Arial" pitchFamily="34" charset="0"/>
                <a:ea typeface="MS PGothic" pitchFamily="34" charset="-128"/>
              </a:defRPr>
            </a:lvl1pPr>
            <a:lvl2pPr marL="742812" indent="-285697">
              <a:defRPr sz="2400">
                <a:solidFill>
                  <a:schemeClr val="tx1"/>
                </a:solidFill>
                <a:latin typeface="Arial" pitchFamily="34" charset="0"/>
                <a:ea typeface="MS PGothic" pitchFamily="34" charset="-128"/>
              </a:defRPr>
            </a:lvl2pPr>
            <a:lvl3pPr marL="1142788" indent="-228558">
              <a:defRPr sz="2400">
                <a:solidFill>
                  <a:schemeClr val="tx1"/>
                </a:solidFill>
                <a:latin typeface="Arial" pitchFamily="34" charset="0"/>
                <a:ea typeface="MS PGothic" pitchFamily="34" charset="-128"/>
              </a:defRPr>
            </a:lvl3pPr>
            <a:lvl4pPr marL="1599903" indent="-228558">
              <a:defRPr sz="2400">
                <a:solidFill>
                  <a:schemeClr val="tx1"/>
                </a:solidFill>
                <a:latin typeface="Arial" pitchFamily="34" charset="0"/>
                <a:ea typeface="MS PGothic" pitchFamily="34" charset="-128"/>
              </a:defRPr>
            </a:lvl4pPr>
            <a:lvl5pPr marL="2057019" indent="-228558">
              <a:defRPr sz="2400">
                <a:solidFill>
                  <a:schemeClr val="tx1"/>
                </a:solidFill>
                <a:latin typeface="Arial" pitchFamily="34" charset="0"/>
                <a:ea typeface="MS PGothic" pitchFamily="34" charset="-128"/>
              </a:defRPr>
            </a:lvl5pPr>
            <a:lvl6pPr marL="2514134" indent="-228558" eaLnBrk="0" fontAlgn="base" hangingPunct="0">
              <a:spcBef>
                <a:spcPct val="0"/>
              </a:spcBef>
              <a:spcAft>
                <a:spcPct val="0"/>
              </a:spcAft>
              <a:defRPr sz="2400">
                <a:solidFill>
                  <a:schemeClr val="tx1"/>
                </a:solidFill>
                <a:latin typeface="Arial" pitchFamily="34" charset="0"/>
                <a:ea typeface="MS PGothic" pitchFamily="34" charset="-128"/>
              </a:defRPr>
            </a:lvl6pPr>
            <a:lvl7pPr marL="2971250" indent="-228558" eaLnBrk="0" fontAlgn="base" hangingPunct="0">
              <a:spcBef>
                <a:spcPct val="0"/>
              </a:spcBef>
              <a:spcAft>
                <a:spcPct val="0"/>
              </a:spcAft>
              <a:defRPr sz="2400">
                <a:solidFill>
                  <a:schemeClr val="tx1"/>
                </a:solidFill>
                <a:latin typeface="Arial" pitchFamily="34" charset="0"/>
                <a:ea typeface="MS PGothic" pitchFamily="34" charset="-128"/>
              </a:defRPr>
            </a:lvl7pPr>
            <a:lvl8pPr marL="3428365" indent="-228558" eaLnBrk="0" fontAlgn="base" hangingPunct="0">
              <a:spcBef>
                <a:spcPct val="0"/>
              </a:spcBef>
              <a:spcAft>
                <a:spcPct val="0"/>
              </a:spcAft>
              <a:defRPr sz="2400">
                <a:solidFill>
                  <a:schemeClr val="tx1"/>
                </a:solidFill>
                <a:latin typeface="Arial" pitchFamily="34" charset="0"/>
                <a:ea typeface="MS PGothic" pitchFamily="34" charset="-128"/>
              </a:defRPr>
            </a:lvl8pPr>
            <a:lvl9pPr marL="3885481" indent="-228558"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1DE6C90-7602-4016-979B-D83A4C538607}" type="slidenum">
              <a:rPr lang="en-US" sz="1200">
                <a:solidFill>
                  <a:srgbClr val="000000"/>
                </a:solidFill>
              </a:rPr>
              <a:pPr/>
              <a:t>54</a:t>
            </a:fld>
            <a:endParaRPr lang="en-US" sz="1200">
              <a:solidFill>
                <a:srgbClr val="000000"/>
              </a:solidFill>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37399120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F6D1B8-4168-407D-92AB-C4B62D1964BE}" type="slidenum">
              <a:rPr lang="en-GB" smtClean="0"/>
              <a:pPr/>
              <a:t>56</a:t>
            </a:fld>
            <a:endParaRPr lang="en-GB"/>
          </a:p>
        </p:txBody>
      </p:sp>
    </p:spTree>
    <p:extLst>
      <p:ext uri="{BB962C8B-B14F-4D97-AF65-F5344CB8AC3E}">
        <p14:creationId xmlns:p14="http://schemas.microsoft.com/office/powerpoint/2010/main" val="8845021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57</a:t>
            </a:fld>
            <a:endParaRPr lang="en-GB"/>
          </a:p>
        </p:txBody>
      </p:sp>
    </p:spTree>
    <p:extLst>
      <p:ext uri="{BB962C8B-B14F-4D97-AF65-F5344CB8AC3E}">
        <p14:creationId xmlns:p14="http://schemas.microsoft.com/office/powerpoint/2010/main" val="33581394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What are the key issues to</a:t>
            </a:r>
            <a:r>
              <a:rPr lang="en-GB" baseline="0" dirty="0" smtClean="0"/>
              <a:t> come out of this </a:t>
            </a:r>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62</a:t>
            </a:fld>
            <a:endParaRPr lang="en-GB"/>
          </a:p>
        </p:txBody>
      </p:sp>
    </p:spTree>
    <p:extLst>
      <p:ext uri="{BB962C8B-B14F-4D97-AF65-F5344CB8AC3E}">
        <p14:creationId xmlns:p14="http://schemas.microsoft.com/office/powerpoint/2010/main" val="6159502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Students</a:t>
            </a:r>
            <a:r>
              <a:rPr lang="en-GB" baseline="0" dirty="0" smtClean="0"/>
              <a:t> not seeing the relevance of theory</a:t>
            </a:r>
          </a:p>
          <a:p>
            <a:r>
              <a:rPr lang="en-GB" baseline="0" dirty="0" smtClean="0"/>
              <a:t>Standards – not a common understanding of standards by staff and students</a:t>
            </a:r>
          </a:p>
          <a:p>
            <a:r>
              <a:rPr lang="en-GB" baseline="0" dirty="0" smtClean="0"/>
              <a:t>Expectations not understood by students</a:t>
            </a:r>
          </a:p>
          <a:p>
            <a:r>
              <a:rPr lang="en-GB" baseline="0" dirty="0" smtClean="0"/>
              <a:t>Assessment</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latin typeface="Arial" charset="0"/>
                <a:ea typeface="ＭＳ Ｐゴシック" pitchFamily="1" charset="-128"/>
                <a:cs typeface="+mn-cs"/>
              </a:rPr>
              <a:t>Assessment innovations at the individual module level often fail to address assessment problems at the programme-level, some of which, such as too much summative assessment and not enough formative assessment, are a direct consequence of module-focused course design and innovation.</a:t>
            </a:r>
          </a:p>
          <a:p>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63</a:t>
            </a:fld>
            <a:endParaRPr lang="en-GB"/>
          </a:p>
        </p:txBody>
      </p:sp>
    </p:spTree>
    <p:extLst>
      <p:ext uri="{BB962C8B-B14F-4D97-AF65-F5344CB8AC3E}">
        <p14:creationId xmlns:p14="http://schemas.microsoft.com/office/powerpoint/2010/main" val="39636924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Use the</a:t>
            </a:r>
            <a:r>
              <a:rPr lang="en-GB" baseline="0" dirty="0" smtClean="0"/>
              <a:t> </a:t>
            </a:r>
            <a:r>
              <a:rPr lang="en-GB" baseline="0" dirty="0" err="1" smtClean="0"/>
              <a:t>testa</a:t>
            </a:r>
            <a:r>
              <a:rPr lang="en-GB" baseline="0" dirty="0" smtClean="0"/>
              <a:t> sheet on the range of assessments in programmes.</a:t>
            </a:r>
            <a:endParaRPr lang="en-GB" dirty="0"/>
          </a:p>
        </p:txBody>
      </p:sp>
      <p:sp>
        <p:nvSpPr>
          <p:cNvPr id="4" name="Slide Number Placeholder 3"/>
          <p:cNvSpPr>
            <a:spLocks noGrp="1"/>
          </p:cNvSpPr>
          <p:nvPr>
            <p:ph type="sldNum" sz="quarter" idx="10"/>
          </p:nvPr>
        </p:nvSpPr>
        <p:spPr/>
        <p:txBody>
          <a:bodyPr/>
          <a:lstStyle/>
          <a:p>
            <a:fld id="{06F6D1B8-4168-407D-92AB-C4B62D1964BE}" type="slidenum">
              <a:rPr lang="en-GB" smtClean="0"/>
              <a:pPr/>
              <a:t>64</a:t>
            </a:fld>
            <a:endParaRPr lang="en-GB"/>
          </a:p>
        </p:txBody>
      </p:sp>
    </p:spTree>
    <p:extLst>
      <p:ext uri="{BB962C8B-B14F-4D97-AF65-F5344CB8AC3E}">
        <p14:creationId xmlns:p14="http://schemas.microsoft.com/office/powerpoint/2010/main" val="3025196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F6B3811-98FF-46AF-B316-21DA29A6158C}" type="datetimeFigureOut">
              <a:rPr lang="en-GB" smtClean="0"/>
              <a:pPr/>
              <a:t>18/12/2016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7E16A-E297-47D9-BEC1-81F900240592}" type="slidenum">
              <a:rPr lang="en-GB" smtClean="0"/>
              <a:pPr/>
              <a:t>‹#›</a:t>
            </a:fld>
            <a:endParaRPr lang="en-GB"/>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693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6B3811-98FF-46AF-B316-21DA29A6158C}" type="datetimeFigureOut">
              <a:rPr lang="en-GB" smtClean="0"/>
              <a:pPr/>
              <a:t>18/12/2016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7E16A-E297-47D9-BEC1-81F900240592}" type="slidenum">
              <a:rPr lang="en-GB" smtClean="0"/>
              <a:pPr/>
              <a:t>‹#›</a:t>
            </a:fld>
            <a:endParaRPr lang="en-GB"/>
          </a:p>
        </p:txBody>
      </p:sp>
    </p:spTree>
    <p:extLst>
      <p:ext uri="{BB962C8B-B14F-4D97-AF65-F5344CB8AC3E}">
        <p14:creationId xmlns:p14="http://schemas.microsoft.com/office/powerpoint/2010/main" val="250531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6B3811-98FF-46AF-B316-21DA29A6158C}" type="datetimeFigureOut">
              <a:rPr lang="en-GB" smtClean="0"/>
              <a:pPr/>
              <a:t>18/12/2016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7E16A-E297-47D9-BEC1-81F900240592}" type="slidenum">
              <a:rPr lang="en-GB" smtClean="0"/>
              <a:pPr/>
              <a:t>‹#›</a:t>
            </a:fld>
            <a:endParaRPr lang="en-GB"/>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012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F6B3811-98FF-46AF-B316-21DA29A6158C}" type="datetimeFigureOut">
              <a:rPr lang="en-GB" smtClean="0"/>
              <a:pPr/>
              <a:t>18/12/2016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67E16A-E297-47D9-BEC1-81F900240592}" type="slidenum">
              <a:rPr lang="en-GB" smtClean="0"/>
              <a:pPr/>
              <a:t>‹#›</a:t>
            </a:fld>
            <a:endParaRPr lang="en-GB"/>
          </a:p>
        </p:txBody>
      </p:sp>
    </p:spTree>
    <p:extLst>
      <p:ext uri="{BB962C8B-B14F-4D97-AF65-F5344CB8AC3E}">
        <p14:creationId xmlns:p14="http://schemas.microsoft.com/office/powerpoint/2010/main" val="4012917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F6B3811-98FF-46AF-B316-21DA29A6158C}" type="datetimeFigureOut">
              <a:rPr lang="en-GB" smtClean="0"/>
              <a:pPr/>
              <a:t>18/12/2016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667E16A-E297-47D9-BEC1-81F900240592}" type="slidenum">
              <a:rPr lang="en-GB" smtClean="0"/>
              <a:pPr/>
              <a:t>‹#›</a:t>
            </a:fld>
            <a:endParaRPr lang="en-GB"/>
          </a:p>
        </p:txBody>
      </p:sp>
    </p:spTree>
    <p:extLst>
      <p:ext uri="{BB962C8B-B14F-4D97-AF65-F5344CB8AC3E}">
        <p14:creationId xmlns:p14="http://schemas.microsoft.com/office/powerpoint/2010/main" val="1628604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F6B3811-98FF-46AF-B316-21DA29A6158C}" type="datetimeFigureOut">
              <a:rPr lang="en-GB" smtClean="0"/>
              <a:pPr/>
              <a:t>18/12/2016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667E16A-E297-47D9-BEC1-81F900240592}" type="slidenum">
              <a:rPr lang="en-GB" smtClean="0"/>
              <a:pPr/>
              <a:t>‹#›</a:t>
            </a:fld>
            <a:endParaRPr lang="en-GB"/>
          </a:p>
        </p:txBody>
      </p:sp>
    </p:spTree>
    <p:extLst>
      <p:ext uri="{BB962C8B-B14F-4D97-AF65-F5344CB8AC3E}">
        <p14:creationId xmlns:p14="http://schemas.microsoft.com/office/powerpoint/2010/main" val="736258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F6B3811-98FF-46AF-B316-21DA29A6158C}" type="datetimeFigureOut">
              <a:rPr lang="en-GB" smtClean="0"/>
              <a:pPr/>
              <a:t>18/12/2016</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2667E16A-E297-47D9-BEC1-81F900240592}" type="slidenum">
              <a:rPr lang="en-GB" smtClean="0"/>
              <a:pPr/>
              <a:t>‹#›</a:t>
            </a:fld>
            <a:endParaRPr lang="en-GB"/>
          </a:p>
        </p:txBody>
      </p:sp>
    </p:spTree>
    <p:extLst>
      <p:ext uri="{BB962C8B-B14F-4D97-AF65-F5344CB8AC3E}">
        <p14:creationId xmlns:p14="http://schemas.microsoft.com/office/powerpoint/2010/main" val="363734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DF6B3811-98FF-46AF-B316-21DA29A6158C}" type="datetimeFigureOut">
              <a:rPr lang="en-GB" smtClean="0"/>
              <a:pPr/>
              <a:t>18/12/2016</a:t>
            </a:fld>
            <a:endParaRPr lang="en-GB"/>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667E16A-E297-47D9-BEC1-81F900240592}" type="slidenum">
              <a:rPr lang="en-GB" smtClean="0"/>
              <a:pPr/>
              <a:t>‹#›</a:t>
            </a:fld>
            <a:endParaRPr lang="en-GB"/>
          </a:p>
        </p:txBody>
      </p:sp>
    </p:spTree>
    <p:extLst>
      <p:ext uri="{BB962C8B-B14F-4D97-AF65-F5344CB8AC3E}">
        <p14:creationId xmlns:p14="http://schemas.microsoft.com/office/powerpoint/2010/main" val="3780487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6B3811-98FF-46AF-B316-21DA29A6158C}" type="datetimeFigureOut">
              <a:rPr lang="en-GB" smtClean="0"/>
              <a:pPr/>
              <a:t>18/12/2016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667E16A-E297-47D9-BEC1-81F900240592}" type="slidenum">
              <a:rPr lang="en-GB" smtClean="0"/>
              <a:pPr/>
              <a:t>‹#›</a:t>
            </a:fld>
            <a:endParaRPr lang="en-GB"/>
          </a:p>
        </p:txBody>
      </p:sp>
    </p:spTree>
    <p:extLst>
      <p:ext uri="{BB962C8B-B14F-4D97-AF65-F5344CB8AC3E}">
        <p14:creationId xmlns:p14="http://schemas.microsoft.com/office/powerpoint/2010/main" val="632079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6B3811-98FF-46AF-B316-21DA29A6158C}" type="datetimeFigureOut">
              <a:rPr lang="en-GB" smtClean="0"/>
              <a:pPr/>
              <a:t>18/12/2016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7E16A-E297-47D9-BEC1-81F900240592}" type="slidenum">
              <a:rPr lang="en-GB" smtClean="0"/>
              <a:pPr/>
              <a:t>‹#›</a:t>
            </a:fld>
            <a:endParaRPr lang="en-GB"/>
          </a:p>
        </p:txBody>
      </p:sp>
    </p:spTree>
    <p:extLst>
      <p:ext uri="{BB962C8B-B14F-4D97-AF65-F5344CB8AC3E}">
        <p14:creationId xmlns:p14="http://schemas.microsoft.com/office/powerpoint/2010/main" val="1374594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6B3811-98FF-46AF-B316-21DA29A6158C}" type="datetimeFigureOut">
              <a:rPr lang="en-GB" smtClean="0"/>
              <a:pPr/>
              <a:t>18/12/2016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667E16A-E297-47D9-BEC1-81F900240592}" type="slidenum">
              <a:rPr lang="en-GB" smtClean="0"/>
              <a:pPr/>
              <a:t>‹#›</a:t>
            </a:fld>
            <a:endParaRPr lang="en-GB"/>
          </a:p>
        </p:txBody>
      </p:sp>
    </p:spTree>
    <p:extLst>
      <p:ext uri="{BB962C8B-B14F-4D97-AF65-F5344CB8AC3E}">
        <p14:creationId xmlns:p14="http://schemas.microsoft.com/office/powerpoint/2010/main" val="3285616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DF6B3811-98FF-46AF-B316-21DA29A6158C}" type="datetimeFigureOut">
              <a:rPr lang="en-GB" smtClean="0"/>
              <a:pPr/>
              <a:t>18/12/2016</a:t>
            </a:fld>
            <a:endParaRPr lang="en-GB"/>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2667E16A-E297-47D9-BEC1-81F900240592}" type="slidenum">
              <a:rPr lang="en-GB" smtClean="0"/>
              <a:pPr/>
              <a:t>‹#›</a:t>
            </a:fld>
            <a:endParaRPr lang="en-GB"/>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598028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qaa.ac.uk/assuring-standards-and-quality/the-quality-code/subject-benchmark-statements"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hyperlink" Target="http://www.ofqual.gov.uk/help-and-advice/comparing-qualifications/" TargetMode="Externa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hyperlink" Target="http://www.qaa.ac.uk/en/Publications/Documents/Framework-Higher-Education-Qualifications-08.pdf" TargetMode="External"/><Relationship Id="rId2" Type="http://schemas.openxmlformats.org/officeDocument/2006/relationships/hyperlink" Target="http://www.seec.org.uk/wp-content/uploads/2013/seec-files/SEEC%20Level%20Descriptors%202010.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pass.brad.ac.uk/short-guide.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12.xml"/><Relationship Id="rId7"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0.jpe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image" Target="../media/image10.jpeg"/><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6.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7.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22.xml"/><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docs.google.com/document/d/1AKgU6Mpw1qapxXc9wdQ96ReZYRXZaXBkDVIZtOKt2jA/edit"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learningdesigns.uow.edu.au/"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www.pass.brad.ac.uk/short-guide.pdf"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youtube.com/watch?v=JEAWHNYHLG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836713"/>
            <a:ext cx="7918648" cy="2763738"/>
          </a:xfrm>
        </p:spPr>
        <p:txBody>
          <a:bodyPr>
            <a:noAutofit/>
          </a:bodyPr>
          <a:lstStyle/>
          <a:p>
            <a:pPr algn="l"/>
            <a:r>
              <a:rPr lang="en-GB" sz="5400" dirty="0" smtClean="0">
                <a:solidFill>
                  <a:schemeClr val="accent2">
                    <a:lumMod val="75000"/>
                  </a:schemeClr>
                </a:solidFill>
              </a:rPr>
              <a:t/>
            </a:r>
            <a:br>
              <a:rPr lang="en-GB" sz="5400" dirty="0" smtClean="0">
                <a:solidFill>
                  <a:schemeClr val="accent2">
                    <a:lumMod val="75000"/>
                  </a:schemeClr>
                </a:solidFill>
              </a:rPr>
            </a:br>
            <a:r>
              <a:rPr lang="en-GB" sz="5400" dirty="0" smtClean="0">
                <a:solidFill>
                  <a:schemeClr val="accent2">
                    <a:lumMod val="75000"/>
                  </a:schemeClr>
                </a:solidFill>
              </a:rPr>
              <a:t/>
            </a:r>
            <a:br>
              <a:rPr lang="en-GB" sz="5400" dirty="0" smtClean="0">
                <a:solidFill>
                  <a:schemeClr val="accent2">
                    <a:lumMod val="75000"/>
                  </a:schemeClr>
                </a:solidFill>
              </a:rPr>
            </a:br>
            <a:r>
              <a:rPr lang="en-GB" sz="5400" dirty="0" smtClean="0">
                <a:solidFill>
                  <a:schemeClr val="accent2">
                    <a:lumMod val="75000"/>
                  </a:schemeClr>
                </a:solidFill>
              </a:rPr>
              <a:t>Curriculum &amp; Course Design </a:t>
            </a:r>
            <a:r>
              <a:rPr lang="en-GB" sz="4800" dirty="0" smtClean="0">
                <a:solidFill>
                  <a:schemeClr val="accent2">
                    <a:lumMod val="75000"/>
                  </a:schemeClr>
                </a:solidFill>
              </a:rPr>
              <a:t>for</a:t>
            </a:r>
            <a:r>
              <a:rPr lang="en-GB" sz="5400" dirty="0" smtClean="0">
                <a:solidFill>
                  <a:schemeClr val="accent2">
                    <a:lumMod val="75000"/>
                  </a:schemeClr>
                </a:solidFill>
              </a:rPr>
              <a:t> Contemporary Higher Education</a:t>
            </a:r>
            <a:br>
              <a:rPr lang="en-GB" sz="5400" dirty="0" smtClean="0">
                <a:solidFill>
                  <a:schemeClr val="accent2">
                    <a:lumMod val="75000"/>
                  </a:schemeClr>
                </a:solidFill>
              </a:rPr>
            </a:br>
            <a:r>
              <a:rPr lang="en-GB" sz="1800" dirty="0" smtClean="0">
                <a:solidFill>
                  <a:schemeClr val="accent2">
                    <a:lumMod val="75000"/>
                  </a:schemeClr>
                </a:solidFill>
              </a:rPr>
              <a:t>Designing courses for 2016 and beyond...</a:t>
            </a:r>
            <a:endParaRPr lang="en-GB" sz="1800" dirty="0">
              <a:solidFill>
                <a:schemeClr val="accent2">
                  <a:lumMod val="75000"/>
                </a:schemeClr>
              </a:solidFill>
            </a:endParaRPr>
          </a:p>
        </p:txBody>
      </p:sp>
      <p:sp>
        <p:nvSpPr>
          <p:cNvPr id="2" name="TextBox 1"/>
          <p:cNvSpPr txBox="1"/>
          <p:nvPr/>
        </p:nvSpPr>
        <p:spPr>
          <a:xfrm>
            <a:off x="899592" y="5157192"/>
            <a:ext cx="3147015" cy="646331"/>
          </a:xfrm>
          <a:prstGeom prst="rect">
            <a:avLst/>
          </a:prstGeom>
          <a:noFill/>
        </p:spPr>
        <p:txBody>
          <a:bodyPr wrap="none" rtlCol="0">
            <a:spAutoFit/>
          </a:bodyPr>
          <a:lstStyle/>
          <a:p>
            <a:r>
              <a:rPr lang="en-GB" dirty="0" smtClean="0"/>
              <a:t>Martin Jenkins &amp; Susan Bray</a:t>
            </a:r>
          </a:p>
          <a:p>
            <a:r>
              <a:rPr lang="en-GB" dirty="0" smtClean="0"/>
              <a:t>December 2016</a:t>
            </a:r>
            <a:endParaRPr lang="en-GB" dirty="0"/>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p:txBody>
          <a:bodyPr>
            <a:normAutofit/>
          </a:bodyPr>
          <a:lstStyle/>
          <a:p>
            <a:r>
              <a:rPr lang="en-GB" dirty="0" smtClean="0"/>
              <a:t>Curriculum and course</a:t>
            </a:r>
          </a:p>
          <a:p>
            <a:r>
              <a:rPr lang="en-GB" dirty="0" smtClean="0"/>
              <a:t>Outcomes based approaches</a:t>
            </a:r>
          </a:p>
          <a:p>
            <a:pPr lvl="1"/>
            <a:r>
              <a:rPr lang="en-GB" sz="1600" dirty="0" smtClean="0"/>
              <a:t>Quality and standards</a:t>
            </a:r>
          </a:p>
          <a:p>
            <a:r>
              <a:rPr lang="en-GB" dirty="0" smtClean="0"/>
              <a:t>Course design</a:t>
            </a:r>
          </a:p>
          <a:p>
            <a:pPr lvl="1"/>
            <a:r>
              <a:rPr lang="en-GB" sz="1600" dirty="0" smtClean="0"/>
              <a:t>Constructive alignment, signature pedagogies, threshold concepts</a:t>
            </a:r>
          </a:p>
          <a:p>
            <a:pPr lvl="1"/>
            <a:r>
              <a:rPr lang="en-GB" sz="1600" dirty="0" smtClean="0"/>
              <a:t>Graduate attributes, equality of attainment, research-inspired teaching, Technology-enhanced learning, employability, intercultural and international engagement, creativity and enterprise … (Dec/April)</a:t>
            </a:r>
          </a:p>
          <a:p>
            <a:r>
              <a:rPr lang="en-GB" dirty="0" smtClean="0"/>
              <a:t>Evaluation/research</a:t>
            </a:r>
          </a:p>
          <a:p>
            <a:r>
              <a:rPr lang="en-GB" dirty="0" smtClean="0"/>
              <a:t>Integrated Assessment (April)</a:t>
            </a:r>
            <a:endParaRPr lang="en-GB" sz="1600" dirty="0" smtClean="0"/>
          </a:p>
          <a:p>
            <a:pPr lvl="2" algn="r"/>
            <a:endParaRPr lang="en-GB" sz="1200" dirty="0" smtClean="0"/>
          </a:p>
          <a:p>
            <a:pPr marL="201168" lvl="1" indent="0">
              <a:buNone/>
            </a:pPr>
            <a:endParaRPr lang="en-GB" sz="1600" dirty="0" smtClean="0"/>
          </a:p>
          <a:p>
            <a:pPr marL="0" indent="0">
              <a:buNone/>
            </a:pPr>
            <a:endParaRPr lang="en-GB" sz="1800" dirty="0" smtClean="0"/>
          </a:p>
        </p:txBody>
      </p:sp>
    </p:spTree>
    <p:extLst>
      <p:ext uri="{BB962C8B-B14F-4D97-AF65-F5344CB8AC3E}">
        <p14:creationId xmlns:p14="http://schemas.microsoft.com/office/powerpoint/2010/main" val="123815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83568" y="1700808"/>
            <a:ext cx="7772400" cy="4114800"/>
          </a:xfrm>
        </p:spPr>
        <p:txBody>
          <a:bodyPr/>
          <a:lstStyle/>
          <a:p>
            <a:r>
              <a:rPr lang="en-GB" dirty="0" smtClean="0">
                <a:solidFill>
                  <a:schemeClr val="tx2"/>
                </a:solidFill>
              </a:rPr>
              <a:t>Curriculum &amp; Course Design</a:t>
            </a:r>
          </a:p>
          <a:p>
            <a:pPr lvl="1"/>
            <a:r>
              <a:rPr lang="en-GB" dirty="0" smtClean="0">
                <a:solidFill>
                  <a:schemeClr val="tx2"/>
                </a:solidFill>
              </a:rPr>
              <a:t>Influences and challenges (strategic)</a:t>
            </a:r>
          </a:p>
          <a:p>
            <a:pPr lvl="1"/>
            <a:r>
              <a:rPr lang="en-GB" dirty="0" smtClean="0">
                <a:solidFill>
                  <a:schemeClr val="tx2"/>
                </a:solidFill>
              </a:rPr>
              <a:t>Theory and frameworks to support your decision-making (operationalising)</a:t>
            </a:r>
          </a:p>
          <a:p>
            <a:pPr lvl="1"/>
            <a:endParaRPr lang="en-GB" dirty="0" smtClean="0">
              <a:solidFill>
                <a:schemeClr val="tx2"/>
              </a:solidFill>
            </a:endParaRPr>
          </a:p>
          <a:p>
            <a:pPr lvl="1"/>
            <a:r>
              <a:rPr lang="en-GB" dirty="0" smtClean="0">
                <a:solidFill>
                  <a:schemeClr val="tx2"/>
                </a:solidFill>
              </a:rPr>
              <a:t>Relate to your own practice</a:t>
            </a:r>
          </a:p>
          <a:p>
            <a:pPr lvl="2"/>
            <a:r>
              <a:rPr lang="en-GB" dirty="0" smtClean="0">
                <a:solidFill>
                  <a:schemeClr val="tx2"/>
                </a:solidFill>
              </a:rPr>
              <a:t>RUNNING ACTIVITY</a:t>
            </a:r>
          </a:p>
          <a:p>
            <a:pPr lvl="2"/>
            <a:r>
              <a:rPr lang="en-GB" dirty="0">
                <a:solidFill>
                  <a:schemeClr val="tx2"/>
                </a:solidFill>
              </a:rPr>
              <a:t>Acting as an advisor/consultant and taking a course based approach to curriculum design, advise colleagues in your school or department on </a:t>
            </a:r>
            <a:r>
              <a:rPr lang="en-GB" dirty="0" smtClean="0">
                <a:solidFill>
                  <a:schemeClr val="tx2"/>
                </a:solidFill>
              </a:rPr>
              <a:t>key ideas that they need to consider in the design of a </a:t>
            </a:r>
            <a:r>
              <a:rPr lang="en-GB" dirty="0">
                <a:solidFill>
                  <a:schemeClr val="tx2"/>
                </a:solidFill>
              </a:rPr>
              <a:t>new course in the subject area of your choice. </a:t>
            </a:r>
          </a:p>
          <a:p>
            <a:pPr lvl="2"/>
            <a:r>
              <a:rPr lang="en-GB" dirty="0" smtClean="0">
                <a:solidFill>
                  <a:schemeClr val="tx2"/>
                </a:solidFill>
              </a:rPr>
              <a:t>For </a:t>
            </a:r>
            <a:r>
              <a:rPr lang="en-GB" dirty="0">
                <a:solidFill>
                  <a:schemeClr val="tx2"/>
                </a:solidFill>
              </a:rPr>
              <a:t>this activity you will work in groups but will be expected to build your own toolkit for future reference or to use the information to advise others.</a:t>
            </a:r>
          </a:p>
          <a:p>
            <a:pPr lvl="2"/>
            <a:r>
              <a:rPr lang="en-GB" dirty="0" smtClean="0">
                <a:solidFill>
                  <a:schemeClr val="tx2"/>
                </a:solidFill>
              </a:rPr>
              <a:t>This </a:t>
            </a:r>
            <a:r>
              <a:rPr lang="en-GB" dirty="0">
                <a:solidFill>
                  <a:schemeClr val="tx2"/>
                </a:solidFill>
              </a:rPr>
              <a:t>activity will run across both the December and April face-to-face sessions.</a:t>
            </a:r>
          </a:p>
          <a:p>
            <a:pPr lvl="2"/>
            <a:endParaRPr lang="en-GB" dirty="0">
              <a:solidFill>
                <a:schemeClr val="tx2"/>
              </a:solidFill>
            </a:endParaRPr>
          </a:p>
        </p:txBody>
      </p:sp>
      <p:sp>
        <p:nvSpPr>
          <p:cNvPr id="4" name="Title 3"/>
          <p:cNvSpPr>
            <a:spLocks noGrp="1"/>
          </p:cNvSpPr>
          <p:nvPr>
            <p:ph type="title"/>
          </p:nvPr>
        </p:nvSpPr>
        <p:spPr/>
        <p:txBody>
          <a:bodyPr/>
          <a:lstStyle/>
          <a:p>
            <a:r>
              <a:rPr lang="en-GB" dirty="0" smtClean="0">
                <a:solidFill>
                  <a:schemeClr val="tx2"/>
                </a:solidFill>
              </a:rPr>
              <a:t>Overview</a:t>
            </a:r>
            <a:endParaRPr lang="en-GB" dirty="0">
              <a:solidFill>
                <a:schemeClr val="tx2"/>
              </a:solidFill>
            </a:endParaRPr>
          </a:p>
        </p:txBody>
      </p:sp>
    </p:spTree>
    <p:extLst>
      <p:ext uri="{BB962C8B-B14F-4D97-AF65-F5344CB8AC3E}">
        <p14:creationId xmlns:p14="http://schemas.microsoft.com/office/powerpoint/2010/main" val="133000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3200" dirty="0" smtClean="0">
                <a:solidFill>
                  <a:schemeClr val="tx1"/>
                </a:solidFill>
              </a:rPr>
              <a:t>What do we mean by a course?</a:t>
            </a:r>
          </a:p>
          <a:p>
            <a:endParaRPr lang="en-GB" sz="3200" dirty="0">
              <a:solidFill>
                <a:schemeClr val="tx1"/>
              </a:solidFill>
            </a:endParaRPr>
          </a:p>
          <a:p>
            <a:r>
              <a:rPr lang="en-GB" sz="3200" dirty="0" smtClean="0">
                <a:solidFill>
                  <a:schemeClr val="tx1"/>
                </a:solidFill>
              </a:rPr>
              <a:t>What do we mean by a curriculum?</a:t>
            </a:r>
            <a:endParaRPr lang="en-GB" sz="3200" dirty="0">
              <a:solidFill>
                <a:schemeClr val="tx1"/>
              </a:solidFill>
            </a:endParaRPr>
          </a:p>
        </p:txBody>
      </p:sp>
      <p:sp>
        <p:nvSpPr>
          <p:cNvPr id="2" name="Title 1"/>
          <p:cNvSpPr>
            <a:spLocks noGrp="1"/>
          </p:cNvSpPr>
          <p:nvPr>
            <p:ph type="title"/>
          </p:nvPr>
        </p:nvSpPr>
        <p:spPr>
          <a:xfrm>
            <a:off x="755576" y="548680"/>
            <a:ext cx="7772400" cy="1143000"/>
          </a:xfrm>
        </p:spPr>
        <p:txBody>
          <a:bodyPr/>
          <a:lstStyle/>
          <a:p>
            <a:endParaRPr lang="en-GB"/>
          </a:p>
        </p:txBody>
      </p:sp>
    </p:spTree>
    <p:extLst>
      <p:ext uri="{BB962C8B-B14F-4D97-AF65-F5344CB8AC3E}">
        <p14:creationId xmlns:p14="http://schemas.microsoft.com/office/powerpoint/2010/main" val="32967159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GB" sz="4400" dirty="0" smtClean="0"/>
              <a:t>Overall </a:t>
            </a:r>
            <a:r>
              <a:rPr lang="en-GB" sz="4400" dirty="0"/>
              <a:t>content of what is to be </a:t>
            </a:r>
            <a:r>
              <a:rPr lang="en-GB" sz="4400" dirty="0" smtClean="0"/>
              <a:t>taught</a:t>
            </a:r>
          </a:p>
          <a:p>
            <a:pPr lvl="1"/>
            <a:r>
              <a:rPr lang="en-GB" sz="4000" dirty="0" smtClean="0"/>
              <a:t>as </a:t>
            </a:r>
            <a:r>
              <a:rPr lang="en-GB" sz="4000" dirty="0"/>
              <a:t>in the "National Curriculum</a:t>
            </a:r>
            <a:r>
              <a:rPr lang="en-GB" sz="4000" dirty="0" smtClean="0"/>
              <a:t>"  </a:t>
            </a:r>
          </a:p>
          <a:p>
            <a:pPr marL="109728" indent="0">
              <a:buNone/>
            </a:pPr>
            <a:endParaRPr lang="en-GB" sz="4400" dirty="0"/>
          </a:p>
          <a:p>
            <a:r>
              <a:rPr lang="en-GB" sz="4400" dirty="0" smtClean="0"/>
              <a:t>The </a:t>
            </a:r>
            <a:r>
              <a:rPr lang="en-GB" sz="4400" dirty="0"/>
              <a:t>underlying principles of the approach to teaching and </a:t>
            </a:r>
            <a:r>
              <a:rPr lang="en-GB" sz="4400" dirty="0" smtClean="0"/>
              <a:t>learning</a:t>
            </a:r>
          </a:p>
          <a:p>
            <a:pPr lvl="1"/>
            <a:r>
              <a:rPr lang="en-GB" sz="4000" dirty="0" smtClean="0"/>
              <a:t>as </a:t>
            </a:r>
            <a:r>
              <a:rPr lang="en-GB" sz="4000" dirty="0"/>
              <a:t>in a "developmental curriculum" or a "competency-based" curriculum.   </a:t>
            </a:r>
            <a:endParaRPr lang="en-GB" sz="4000" dirty="0" smtClean="0"/>
          </a:p>
          <a:p>
            <a:pPr marL="109728" indent="0">
              <a:buNone/>
            </a:pPr>
            <a:endParaRPr lang="en-GB" sz="4400" dirty="0"/>
          </a:p>
          <a:p>
            <a:r>
              <a:rPr lang="en-GB" sz="4400" dirty="0" smtClean="0"/>
              <a:t>It can </a:t>
            </a:r>
            <a:r>
              <a:rPr lang="en-GB" sz="4400" dirty="0"/>
              <a:t>embrace both elements, and refer to the overall "what", "how" and "why" of </a:t>
            </a:r>
            <a:r>
              <a:rPr lang="en-GB" sz="4400" dirty="0" smtClean="0"/>
              <a:t>teaching</a:t>
            </a:r>
          </a:p>
          <a:p>
            <a:pPr lvl="1"/>
            <a:r>
              <a:rPr lang="en-GB" sz="4000" dirty="0" smtClean="0"/>
              <a:t>Note </a:t>
            </a:r>
            <a:r>
              <a:rPr lang="en-GB" sz="4000" dirty="0"/>
              <a:t>that on the whole it is a "teaching side" — rather than "learning side" — term.</a:t>
            </a:r>
          </a:p>
          <a:p>
            <a:endParaRPr lang="en-GB" dirty="0" smtClean="0"/>
          </a:p>
          <a:p>
            <a:endParaRPr lang="en-GB" dirty="0"/>
          </a:p>
          <a:p>
            <a:endParaRPr lang="en-GB" dirty="0"/>
          </a:p>
        </p:txBody>
      </p:sp>
      <p:sp>
        <p:nvSpPr>
          <p:cNvPr id="3" name="Title 2"/>
          <p:cNvSpPr>
            <a:spLocks noGrp="1"/>
          </p:cNvSpPr>
          <p:nvPr>
            <p:ph type="title"/>
          </p:nvPr>
        </p:nvSpPr>
        <p:spPr/>
        <p:txBody>
          <a:bodyPr/>
          <a:lstStyle/>
          <a:p>
            <a:r>
              <a:rPr lang="en-GB" dirty="0" smtClean="0"/>
              <a:t>Curriculum</a:t>
            </a:r>
            <a:endParaRPr lang="en-GB" dirty="0"/>
          </a:p>
        </p:txBody>
      </p:sp>
    </p:spTree>
    <p:extLst>
      <p:ext uri="{BB962C8B-B14F-4D97-AF65-F5344CB8AC3E}">
        <p14:creationId xmlns:p14="http://schemas.microsoft.com/office/powerpoint/2010/main" val="1587161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Barnett &amp; </a:t>
            </a:r>
            <a:r>
              <a:rPr lang="en-GB" dirty="0" err="1"/>
              <a:t>Coate</a:t>
            </a:r>
            <a:r>
              <a:rPr lang="en-GB" dirty="0"/>
              <a:t> (2004) Curriculum </a:t>
            </a:r>
            <a:r>
              <a:rPr lang="en-GB" dirty="0" smtClean="0"/>
              <a:t>Schema</a:t>
            </a:r>
            <a:endParaRPr lang="en-GB" dirty="0"/>
          </a:p>
        </p:txBody>
      </p:sp>
      <p:sp>
        <p:nvSpPr>
          <p:cNvPr id="3" name="Content Placeholder 2"/>
          <p:cNvSpPr>
            <a:spLocks noGrp="1"/>
          </p:cNvSpPr>
          <p:nvPr>
            <p:ph idx="1"/>
          </p:nvPr>
        </p:nvSpPr>
        <p:spPr>
          <a:xfrm>
            <a:off x="601216" y="1844824"/>
            <a:ext cx="8229600" cy="4140460"/>
          </a:xfrm>
        </p:spPr>
        <p:txBody>
          <a:bodyPr/>
          <a:lstStyle/>
          <a:p>
            <a:r>
              <a:rPr lang="en-GB" dirty="0" smtClean="0"/>
              <a:t>Knowing</a:t>
            </a:r>
          </a:p>
          <a:p>
            <a:pPr lvl="1"/>
            <a:r>
              <a:rPr lang="en-GB" dirty="0" smtClean="0"/>
              <a:t>Act of knowing, claiming ownership, engaging</a:t>
            </a:r>
          </a:p>
          <a:p>
            <a:r>
              <a:rPr lang="en-GB" dirty="0" smtClean="0"/>
              <a:t>Acting</a:t>
            </a:r>
          </a:p>
          <a:p>
            <a:pPr lvl="1"/>
            <a:r>
              <a:rPr lang="en-GB" dirty="0" smtClean="0"/>
              <a:t>Practice, skills</a:t>
            </a:r>
          </a:p>
          <a:p>
            <a:r>
              <a:rPr lang="en-GB" dirty="0" smtClean="0"/>
              <a:t>Being</a:t>
            </a:r>
          </a:p>
          <a:p>
            <a:pPr lvl="1"/>
            <a:r>
              <a:rPr lang="en-GB" dirty="0" smtClean="0"/>
              <a:t>Developing self, capability, self-realisation</a:t>
            </a:r>
            <a:endParaRPr lang="en-GB" dirty="0"/>
          </a:p>
        </p:txBody>
      </p:sp>
      <p:sp>
        <p:nvSpPr>
          <p:cNvPr id="5" name="Oval 4"/>
          <p:cNvSpPr/>
          <p:nvPr/>
        </p:nvSpPr>
        <p:spPr>
          <a:xfrm>
            <a:off x="1331640" y="4284608"/>
            <a:ext cx="1800200" cy="15481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Knowing</a:t>
            </a:r>
            <a:endParaRPr lang="en-GB" dirty="0"/>
          </a:p>
        </p:txBody>
      </p:sp>
      <p:sp>
        <p:nvSpPr>
          <p:cNvPr id="6" name="Oval 5"/>
          <p:cNvSpPr/>
          <p:nvPr/>
        </p:nvSpPr>
        <p:spPr>
          <a:xfrm>
            <a:off x="3923928" y="4284608"/>
            <a:ext cx="1800200" cy="15687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Acting</a:t>
            </a:r>
            <a:endParaRPr lang="en-GB" dirty="0"/>
          </a:p>
        </p:txBody>
      </p:sp>
      <p:sp>
        <p:nvSpPr>
          <p:cNvPr id="7" name="Oval 6"/>
          <p:cNvSpPr/>
          <p:nvPr/>
        </p:nvSpPr>
        <p:spPr>
          <a:xfrm>
            <a:off x="6588224" y="4293096"/>
            <a:ext cx="1584176" cy="14607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Being</a:t>
            </a:r>
            <a:endParaRPr lang="en-GB" dirty="0"/>
          </a:p>
        </p:txBody>
      </p:sp>
    </p:spTree>
    <p:extLst>
      <p:ext uri="{BB962C8B-B14F-4D97-AF65-F5344CB8AC3E}">
        <p14:creationId xmlns:p14="http://schemas.microsoft.com/office/powerpoint/2010/main" val="33727415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Barnett &amp; </a:t>
            </a:r>
            <a:r>
              <a:rPr lang="en-GB" dirty="0" err="1"/>
              <a:t>Coate</a:t>
            </a:r>
            <a:r>
              <a:rPr lang="en-GB" dirty="0"/>
              <a:t> (2004) Curriculum </a:t>
            </a:r>
            <a:r>
              <a:rPr lang="en-GB" dirty="0" smtClean="0"/>
              <a:t>Schema</a:t>
            </a:r>
            <a:endParaRPr lang="en-GB" dirty="0"/>
          </a:p>
        </p:txBody>
      </p:sp>
      <p:sp>
        <p:nvSpPr>
          <p:cNvPr id="3" name="Content Placeholder 2"/>
          <p:cNvSpPr>
            <a:spLocks noGrp="1"/>
          </p:cNvSpPr>
          <p:nvPr>
            <p:ph idx="1"/>
          </p:nvPr>
        </p:nvSpPr>
        <p:spPr>
          <a:xfrm>
            <a:off x="601216" y="1844824"/>
            <a:ext cx="8229600" cy="4140460"/>
          </a:xfrm>
        </p:spPr>
        <p:txBody>
          <a:bodyPr/>
          <a:lstStyle/>
          <a:p>
            <a:r>
              <a:rPr lang="en-GB" dirty="0" smtClean="0"/>
              <a:t>Knowing</a:t>
            </a:r>
          </a:p>
          <a:p>
            <a:pPr lvl="1"/>
            <a:r>
              <a:rPr lang="en-GB" dirty="0" smtClean="0"/>
              <a:t>Act of knowing, claiming ownership, engaging</a:t>
            </a:r>
          </a:p>
          <a:p>
            <a:r>
              <a:rPr lang="en-GB" dirty="0" smtClean="0"/>
              <a:t>Acting</a:t>
            </a:r>
          </a:p>
          <a:p>
            <a:pPr lvl="1"/>
            <a:r>
              <a:rPr lang="en-GB" dirty="0" smtClean="0"/>
              <a:t>Practice, skills</a:t>
            </a:r>
          </a:p>
          <a:p>
            <a:r>
              <a:rPr lang="en-GB" dirty="0" smtClean="0"/>
              <a:t>Being</a:t>
            </a:r>
          </a:p>
          <a:p>
            <a:pPr lvl="1"/>
            <a:r>
              <a:rPr lang="en-GB" dirty="0" smtClean="0"/>
              <a:t>Developing self, capability, self-realisation</a:t>
            </a:r>
            <a:endParaRPr lang="en-GB" dirty="0"/>
          </a:p>
        </p:txBody>
      </p:sp>
      <p:sp>
        <p:nvSpPr>
          <p:cNvPr id="5" name="Oval 4"/>
          <p:cNvSpPr/>
          <p:nvPr/>
        </p:nvSpPr>
        <p:spPr>
          <a:xfrm>
            <a:off x="1331640" y="4284608"/>
            <a:ext cx="1800200" cy="15481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Knowing</a:t>
            </a:r>
            <a:endParaRPr lang="en-GB" dirty="0"/>
          </a:p>
        </p:txBody>
      </p:sp>
      <p:sp>
        <p:nvSpPr>
          <p:cNvPr id="6" name="Oval 5"/>
          <p:cNvSpPr/>
          <p:nvPr/>
        </p:nvSpPr>
        <p:spPr>
          <a:xfrm>
            <a:off x="3923928" y="4284608"/>
            <a:ext cx="1800200" cy="15687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Acting</a:t>
            </a:r>
            <a:endParaRPr lang="en-GB" dirty="0"/>
          </a:p>
        </p:txBody>
      </p:sp>
      <p:sp>
        <p:nvSpPr>
          <p:cNvPr id="7" name="Oval 6"/>
          <p:cNvSpPr/>
          <p:nvPr/>
        </p:nvSpPr>
        <p:spPr>
          <a:xfrm>
            <a:off x="6588224" y="4293096"/>
            <a:ext cx="1584176" cy="14607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Being</a:t>
            </a:r>
            <a:endParaRPr lang="en-GB" dirty="0"/>
          </a:p>
        </p:txBody>
      </p:sp>
      <p:sp>
        <p:nvSpPr>
          <p:cNvPr id="8" name="Regular Pentagon 7"/>
          <p:cNvSpPr/>
          <p:nvPr/>
        </p:nvSpPr>
        <p:spPr>
          <a:xfrm>
            <a:off x="5220072" y="1737361"/>
            <a:ext cx="3146688" cy="2339711"/>
          </a:xfrm>
          <a:prstGeom prst="pentag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Draw your representation of the curriculum in your discipline area</a:t>
            </a:r>
            <a:endParaRPr lang="en-GB" dirty="0"/>
          </a:p>
        </p:txBody>
      </p:sp>
    </p:spTree>
    <p:extLst>
      <p:ext uri="{BB962C8B-B14F-4D97-AF65-F5344CB8AC3E}">
        <p14:creationId xmlns:p14="http://schemas.microsoft.com/office/powerpoint/2010/main" val="20972352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115616" y="836712"/>
            <a:ext cx="2376264" cy="16561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Knowing</a:t>
            </a:r>
            <a:endParaRPr lang="en-GB" dirty="0"/>
          </a:p>
        </p:txBody>
      </p:sp>
      <p:sp>
        <p:nvSpPr>
          <p:cNvPr id="5" name="Oval 4"/>
          <p:cNvSpPr/>
          <p:nvPr/>
        </p:nvSpPr>
        <p:spPr>
          <a:xfrm>
            <a:off x="755576" y="1988840"/>
            <a:ext cx="1296144"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Acting</a:t>
            </a:r>
            <a:endParaRPr lang="en-GB" dirty="0"/>
          </a:p>
        </p:txBody>
      </p:sp>
      <p:sp>
        <p:nvSpPr>
          <p:cNvPr id="6" name="Oval 5"/>
          <p:cNvSpPr/>
          <p:nvPr/>
        </p:nvSpPr>
        <p:spPr>
          <a:xfrm>
            <a:off x="2699792" y="1799064"/>
            <a:ext cx="1152128"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Being</a:t>
            </a:r>
            <a:endParaRPr lang="en-GB" dirty="0"/>
          </a:p>
        </p:txBody>
      </p:sp>
      <p:sp>
        <p:nvSpPr>
          <p:cNvPr id="7" name="Oval 6"/>
          <p:cNvSpPr/>
          <p:nvPr/>
        </p:nvSpPr>
        <p:spPr>
          <a:xfrm>
            <a:off x="5796136" y="1988840"/>
            <a:ext cx="2304256" cy="19442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Knowing</a:t>
            </a:r>
            <a:endParaRPr lang="en-GB" dirty="0"/>
          </a:p>
        </p:txBody>
      </p:sp>
      <p:sp>
        <p:nvSpPr>
          <p:cNvPr id="8" name="Oval 7"/>
          <p:cNvSpPr/>
          <p:nvPr/>
        </p:nvSpPr>
        <p:spPr>
          <a:xfrm>
            <a:off x="5292080" y="3212976"/>
            <a:ext cx="1656184" cy="14401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Acting</a:t>
            </a:r>
            <a:endParaRPr lang="en-GB" dirty="0"/>
          </a:p>
        </p:txBody>
      </p:sp>
      <p:sp>
        <p:nvSpPr>
          <p:cNvPr id="9" name="Oval 8"/>
          <p:cNvSpPr/>
          <p:nvPr/>
        </p:nvSpPr>
        <p:spPr>
          <a:xfrm>
            <a:off x="7740352" y="3465004"/>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Being</a:t>
            </a:r>
            <a:endParaRPr lang="en-GB" dirty="0"/>
          </a:p>
        </p:txBody>
      </p:sp>
      <p:sp>
        <p:nvSpPr>
          <p:cNvPr id="11" name="Oval 10"/>
          <p:cNvSpPr/>
          <p:nvPr/>
        </p:nvSpPr>
        <p:spPr>
          <a:xfrm>
            <a:off x="539552" y="4077072"/>
            <a:ext cx="2016224" cy="20162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Acting</a:t>
            </a:r>
            <a:endParaRPr lang="en-GB" dirty="0"/>
          </a:p>
        </p:txBody>
      </p:sp>
      <p:sp>
        <p:nvSpPr>
          <p:cNvPr id="10" name="Oval 9"/>
          <p:cNvSpPr/>
          <p:nvPr/>
        </p:nvSpPr>
        <p:spPr>
          <a:xfrm>
            <a:off x="1547664" y="3861048"/>
            <a:ext cx="1512168" cy="1152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Knowing</a:t>
            </a:r>
            <a:endParaRPr lang="en-GB" dirty="0"/>
          </a:p>
        </p:txBody>
      </p:sp>
      <p:sp>
        <p:nvSpPr>
          <p:cNvPr id="12" name="Oval 11"/>
          <p:cNvSpPr/>
          <p:nvPr/>
        </p:nvSpPr>
        <p:spPr>
          <a:xfrm>
            <a:off x="2051720" y="4730007"/>
            <a:ext cx="1440160" cy="11521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Being</a:t>
            </a:r>
            <a:endParaRPr lang="en-GB" dirty="0"/>
          </a:p>
        </p:txBody>
      </p:sp>
      <p:sp>
        <p:nvSpPr>
          <p:cNvPr id="13" name="TextBox 12"/>
          <p:cNvSpPr txBox="1"/>
          <p:nvPr/>
        </p:nvSpPr>
        <p:spPr>
          <a:xfrm>
            <a:off x="1115616" y="332656"/>
            <a:ext cx="2952328" cy="369332"/>
          </a:xfrm>
          <a:prstGeom prst="rect">
            <a:avLst/>
          </a:prstGeom>
          <a:noFill/>
        </p:spPr>
        <p:txBody>
          <a:bodyPr wrap="square" rtlCol="0">
            <a:spAutoFit/>
          </a:bodyPr>
          <a:lstStyle/>
          <a:p>
            <a:r>
              <a:rPr lang="en-GB" dirty="0" smtClean="0"/>
              <a:t>Arts &amp; Humanities</a:t>
            </a:r>
            <a:endParaRPr lang="en-GB" dirty="0"/>
          </a:p>
        </p:txBody>
      </p:sp>
      <p:sp>
        <p:nvSpPr>
          <p:cNvPr id="14" name="TextBox 13"/>
          <p:cNvSpPr txBox="1"/>
          <p:nvPr/>
        </p:nvSpPr>
        <p:spPr>
          <a:xfrm>
            <a:off x="5796136" y="1340768"/>
            <a:ext cx="2736304" cy="369332"/>
          </a:xfrm>
          <a:prstGeom prst="rect">
            <a:avLst/>
          </a:prstGeom>
          <a:noFill/>
        </p:spPr>
        <p:txBody>
          <a:bodyPr wrap="square" rtlCol="0">
            <a:spAutoFit/>
          </a:bodyPr>
          <a:lstStyle/>
          <a:p>
            <a:r>
              <a:rPr lang="en-GB" dirty="0" smtClean="0"/>
              <a:t>Sciences</a:t>
            </a:r>
            <a:endParaRPr lang="en-GB" dirty="0"/>
          </a:p>
        </p:txBody>
      </p:sp>
      <p:sp>
        <p:nvSpPr>
          <p:cNvPr id="15" name="TextBox 14"/>
          <p:cNvSpPr txBox="1"/>
          <p:nvPr/>
        </p:nvSpPr>
        <p:spPr>
          <a:xfrm>
            <a:off x="3491880" y="5661248"/>
            <a:ext cx="2232248" cy="369332"/>
          </a:xfrm>
          <a:prstGeom prst="rect">
            <a:avLst/>
          </a:prstGeom>
          <a:noFill/>
        </p:spPr>
        <p:txBody>
          <a:bodyPr wrap="square" rtlCol="0">
            <a:spAutoFit/>
          </a:bodyPr>
          <a:lstStyle/>
          <a:p>
            <a:r>
              <a:rPr lang="en-GB" dirty="0" smtClean="0"/>
              <a:t>Professional</a:t>
            </a:r>
            <a:endParaRPr lang="en-GB" dirty="0"/>
          </a:p>
        </p:txBody>
      </p:sp>
    </p:spTree>
    <p:extLst>
      <p:ext uri="{BB962C8B-B14F-4D97-AF65-F5344CB8AC3E}">
        <p14:creationId xmlns:p14="http://schemas.microsoft.com/office/powerpoint/2010/main" val="1446844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
            </a:pPr>
            <a:r>
              <a:rPr lang="en-GB" sz="2800" dirty="0" smtClean="0">
                <a:solidFill>
                  <a:schemeClr val="tx1"/>
                </a:solidFill>
              </a:rPr>
              <a:t>Curricula as:</a:t>
            </a:r>
          </a:p>
          <a:p>
            <a:pPr marL="715518" lvl="1" indent="-514350">
              <a:buFont typeface="+mj-lt"/>
              <a:buAutoNum type="alphaUcPeriod"/>
            </a:pPr>
            <a:r>
              <a:rPr lang="en-GB" sz="2600" dirty="0" smtClean="0">
                <a:solidFill>
                  <a:schemeClr val="tx1"/>
                </a:solidFill>
              </a:rPr>
              <a:t>The structure and content of a unit</a:t>
            </a:r>
          </a:p>
          <a:p>
            <a:pPr marL="715518" lvl="1" indent="-514350">
              <a:buFont typeface="+mj-lt"/>
              <a:buAutoNum type="alphaUcPeriod"/>
            </a:pPr>
            <a:r>
              <a:rPr lang="en-GB" sz="2600" dirty="0" smtClean="0">
                <a:solidFill>
                  <a:schemeClr val="tx1"/>
                </a:solidFill>
              </a:rPr>
              <a:t>The structure and content of a programme of study</a:t>
            </a:r>
          </a:p>
          <a:p>
            <a:pPr marL="715518" lvl="1" indent="-514350">
              <a:buFont typeface="+mj-lt"/>
              <a:buAutoNum type="alphaUcPeriod"/>
            </a:pPr>
            <a:r>
              <a:rPr lang="en-GB" sz="2600" dirty="0" smtClean="0">
                <a:solidFill>
                  <a:schemeClr val="tx1"/>
                </a:solidFill>
              </a:rPr>
              <a:t>The students’ experience of learning</a:t>
            </a:r>
          </a:p>
          <a:p>
            <a:pPr marL="715518" lvl="1" indent="-514350">
              <a:buFont typeface="+mj-lt"/>
              <a:buAutoNum type="alphaUcPeriod"/>
            </a:pPr>
            <a:r>
              <a:rPr lang="en-GB" sz="2600" dirty="0" smtClean="0">
                <a:solidFill>
                  <a:schemeClr val="tx1"/>
                </a:solidFill>
              </a:rPr>
              <a:t>A dynamic and interactive process of teaching and learning</a:t>
            </a:r>
          </a:p>
          <a:p>
            <a:pPr marL="715518" lvl="1" indent="-514350">
              <a:buFont typeface="+mj-lt"/>
              <a:buAutoNum type="alphaUcPeriod"/>
            </a:pPr>
            <a:endParaRPr lang="en-GB" sz="2600" dirty="0">
              <a:solidFill>
                <a:schemeClr val="tx1"/>
              </a:solidFill>
            </a:endParaRPr>
          </a:p>
          <a:p>
            <a:pPr lvl="1">
              <a:buFont typeface="Wingdings" panose="05000000000000000000" pitchFamily="2" charset="2"/>
              <a:buChar char="§"/>
            </a:pPr>
            <a:r>
              <a:rPr lang="en-GB" sz="2600" dirty="0" smtClean="0">
                <a:solidFill>
                  <a:schemeClr val="tx1"/>
                </a:solidFill>
              </a:rPr>
              <a:t>A&amp;B = product; C&amp;D = process</a:t>
            </a:r>
          </a:p>
          <a:p>
            <a:pPr marL="201168" lvl="1" indent="0">
              <a:buNone/>
            </a:pPr>
            <a:endParaRPr lang="en-GB" dirty="0" smtClean="0">
              <a:solidFill>
                <a:schemeClr val="tx1"/>
              </a:solidFill>
            </a:endParaRPr>
          </a:p>
          <a:p>
            <a:pPr marL="201168" lvl="1" indent="0">
              <a:buNone/>
            </a:pPr>
            <a:r>
              <a:rPr lang="en-GB" i="1" dirty="0" smtClean="0">
                <a:solidFill>
                  <a:schemeClr val="tx1"/>
                </a:solidFill>
              </a:rPr>
              <a:t>(Fraser &amp; </a:t>
            </a:r>
            <a:r>
              <a:rPr lang="en-GB" i="1" dirty="0" err="1" smtClean="0">
                <a:solidFill>
                  <a:schemeClr val="tx1"/>
                </a:solidFill>
              </a:rPr>
              <a:t>Bosanquet</a:t>
            </a:r>
            <a:r>
              <a:rPr lang="en-GB" i="1" dirty="0" smtClean="0">
                <a:solidFill>
                  <a:schemeClr val="tx1"/>
                </a:solidFill>
              </a:rPr>
              <a:t>, 2006)</a:t>
            </a:r>
          </a:p>
          <a:p>
            <a:pPr marL="201168" lvl="1" indent="0">
              <a:buNone/>
            </a:pPr>
            <a:r>
              <a:rPr lang="en-GB" i="1" dirty="0" smtClean="0">
                <a:solidFill>
                  <a:schemeClr val="tx1"/>
                </a:solidFill>
              </a:rPr>
              <a:t>(see also Lahiff, 2006 – Curricula debates in Higher Education – an overview)</a:t>
            </a:r>
          </a:p>
        </p:txBody>
      </p:sp>
      <p:sp>
        <p:nvSpPr>
          <p:cNvPr id="2" name="Title 1"/>
          <p:cNvSpPr>
            <a:spLocks noGrp="1"/>
          </p:cNvSpPr>
          <p:nvPr>
            <p:ph type="title"/>
          </p:nvPr>
        </p:nvSpPr>
        <p:spPr/>
        <p:txBody>
          <a:bodyPr/>
          <a:lstStyle/>
          <a:p>
            <a:r>
              <a:rPr lang="en-GB" dirty="0" smtClean="0">
                <a:solidFill>
                  <a:schemeClr val="tx1"/>
                </a:solidFill>
              </a:rPr>
              <a:t>Process vs Product</a:t>
            </a:r>
            <a:endParaRPr lang="en-GB" dirty="0">
              <a:solidFill>
                <a:schemeClr val="tx1"/>
              </a:solidFill>
            </a:endParaRPr>
          </a:p>
        </p:txBody>
      </p:sp>
    </p:spTree>
    <p:extLst>
      <p:ext uri="{BB962C8B-B14F-4D97-AF65-F5344CB8AC3E}">
        <p14:creationId xmlns:p14="http://schemas.microsoft.com/office/powerpoint/2010/main" val="30381621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Outcomes based approaches</a:t>
            </a:r>
            <a:endParaRPr lang="en-GB"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GB" dirty="0" smtClean="0"/>
              <a:t>Principles:</a:t>
            </a:r>
          </a:p>
          <a:p>
            <a:pPr>
              <a:buFont typeface="Wingdings" panose="05000000000000000000" pitchFamily="2" charset="2"/>
              <a:buChar char="§"/>
            </a:pPr>
            <a:r>
              <a:rPr lang="en-GB" dirty="0" smtClean="0"/>
              <a:t>All learning expressed as intended learning outcomes</a:t>
            </a:r>
          </a:p>
          <a:p>
            <a:pPr lvl="1">
              <a:buFont typeface="Wingdings" panose="05000000000000000000" pitchFamily="2" charset="2"/>
              <a:buChar char="§"/>
            </a:pPr>
            <a:r>
              <a:rPr lang="en-GB" dirty="0" smtClean="0"/>
              <a:t>Clearly articulate learning</a:t>
            </a:r>
          </a:p>
          <a:p>
            <a:pPr>
              <a:buFont typeface="Wingdings" panose="05000000000000000000" pitchFamily="2" charset="2"/>
              <a:buChar char="§"/>
            </a:pPr>
            <a:r>
              <a:rPr lang="en-GB" dirty="0" smtClean="0"/>
              <a:t>Units of learning described in terms of learning outcomes and assessment criteria</a:t>
            </a:r>
          </a:p>
          <a:p>
            <a:pPr>
              <a:buFont typeface="Wingdings" panose="05000000000000000000" pitchFamily="2" charset="2"/>
              <a:buChar char="§"/>
            </a:pPr>
            <a:r>
              <a:rPr lang="en-GB" dirty="0" smtClean="0"/>
              <a:t>Levels of learning</a:t>
            </a:r>
          </a:p>
          <a:p>
            <a:pPr>
              <a:buFont typeface="Wingdings" panose="05000000000000000000" pitchFamily="2" charset="2"/>
              <a:buChar char="§"/>
            </a:pPr>
            <a:r>
              <a:rPr lang="en-GB" dirty="0" smtClean="0"/>
              <a:t>Reference to quality standards</a:t>
            </a:r>
          </a:p>
          <a:p>
            <a:pPr>
              <a:buFont typeface="Wingdings" panose="05000000000000000000" pitchFamily="2" charset="2"/>
              <a:buChar char="§"/>
            </a:pPr>
            <a:endParaRPr lang="en-GB" dirty="0"/>
          </a:p>
          <a:p>
            <a:pPr>
              <a:buFont typeface="Wingdings" panose="05000000000000000000" pitchFamily="2" charset="2"/>
              <a:buChar char="§"/>
            </a:pPr>
            <a:endParaRPr lang="en-GB" dirty="0" smtClean="0"/>
          </a:p>
          <a:p>
            <a:pPr marL="0" indent="0">
              <a:buNone/>
            </a:pPr>
            <a:r>
              <a:rPr lang="en-GB" i="1" dirty="0">
                <a:solidFill>
                  <a:schemeClr val="tx1"/>
                </a:solidFill>
              </a:rPr>
              <a:t>(</a:t>
            </a:r>
            <a:r>
              <a:rPr lang="en-GB" i="1" dirty="0" smtClean="0">
                <a:solidFill>
                  <a:schemeClr val="tx1"/>
                </a:solidFill>
              </a:rPr>
              <a:t>see </a:t>
            </a:r>
            <a:r>
              <a:rPr lang="en-GB" i="1" dirty="0">
                <a:solidFill>
                  <a:schemeClr val="tx1"/>
                </a:solidFill>
              </a:rPr>
              <a:t>Lahiff, 2006 – Curricula debates in Higher Education – an overview)</a:t>
            </a:r>
          </a:p>
          <a:p>
            <a:pPr>
              <a:buFont typeface="Wingdings" panose="05000000000000000000" pitchFamily="2" charset="2"/>
              <a:buChar char="§"/>
            </a:pPr>
            <a:endParaRPr lang="en-GB" dirty="0" smtClean="0"/>
          </a:p>
        </p:txBody>
      </p:sp>
    </p:spTree>
    <p:extLst>
      <p:ext uri="{BB962C8B-B14F-4D97-AF65-F5344CB8AC3E}">
        <p14:creationId xmlns:p14="http://schemas.microsoft.com/office/powerpoint/2010/main" val="9727660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476672"/>
            <a:ext cx="7543801" cy="5392422"/>
          </a:xfrm>
        </p:spPr>
        <p:txBody>
          <a:bodyPr>
            <a:normAutofit lnSpcReduction="10000"/>
          </a:bodyPr>
          <a:lstStyle/>
          <a:p>
            <a:r>
              <a:rPr lang="en-GB" sz="2600" dirty="0"/>
              <a:t>Quality </a:t>
            </a:r>
            <a:r>
              <a:rPr lang="en-GB" sz="2600" dirty="0" smtClean="0"/>
              <a:t>assurance</a:t>
            </a:r>
          </a:p>
          <a:p>
            <a:pPr lvl="1">
              <a:buFont typeface="Arial" panose="020B0604020202020204" pitchFamily="34" charset="0"/>
              <a:buChar char="•"/>
            </a:pPr>
            <a:r>
              <a:rPr lang="en-GB" dirty="0" smtClean="0"/>
              <a:t>the </a:t>
            </a:r>
            <a:r>
              <a:rPr lang="en-GB" dirty="0"/>
              <a:t>process for checking that the academic standards and quality </a:t>
            </a:r>
            <a:r>
              <a:rPr lang="en-GB" dirty="0" smtClean="0"/>
              <a:t>of higher </a:t>
            </a:r>
            <a:r>
              <a:rPr lang="en-GB" dirty="0"/>
              <a:t>education provision meet agreed expectations.</a:t>
            </a:r>
          </a:p>
          <a:p>
            <a:r>
              <a:rPr lang="en-GB" sz="2600" dirty="0"/>
              <a:t>Threshold academic </a:t>
            </a:r>
            <a:r>
              <a:rPr lang="en-GB" sz="2600" dirty="0" smtClean="0"/>
              <a:t>standards</a:t>
            </a:r>
          </a:p>
          <a:p>
            <a:pPr lvl="1">
              <a:buFont typeface="Arial" panose="020B0604020202020204" pitchFamily="34" charset="0"/>
              <a:buChar char="•"/>
            </a:pPr>
            <a:r>
              <a:rPr lang="en-GB" dirty="0" smtClean="0"/>
              <a:t>the </a:t>
            </a:r>
            <a:r>
              <a:rPr lang="en-GB" dirty="0"/>
              <a:t>minimum acceptable level of achievement </a:t>
            </a:r>
            <a:r>
              <a:rPr lang="en-GB" dirty="0" smtClean="0"/>
              <a:t>that a </a:t>
            </a:r>
            <a:r>
              <a:rPr lang="en-GB" dirty="0"/>
              <a:t>student has to demonstrate to be eligible for the award of academic credit or </a:t>
            </a:r>
            <a:r>
              <a:rPr lang="en-GB" dirty="0" smtClean="0"/>
              <a:t>a qualification</a:t>
            </a:r>
            <a:r>
              <a:rPr lang="en-GB" dirty="0"/>
              <a:t>. For equivalent qualifications, the threshold level of achievement is </a:t>
            </a:r>
            <a:r>
              <a:rPr lang="en-GB" dirty="0" smtClean="0"/>
              <a:t>agreed across </a:t>
            </a:r>
            <a:r>
              <a:rPr lang="en-GB" dirty="0"/>
              <a:t>the UK.</a:t>
            </a:r>
          </a:p>
          <a:p>
            <a:r>
              <a:rPr lang="en-GB" sz="2600" dirty="0"/>
              <a:t>Academic </a:t>
            </a:r>
            <a:r>
              <a:rPr lang="en-GB" sz="2600" dirty="0" smtClean="0"/>
              <a:t>standards</a:t>
            </a:r>
          </a:p>
          <a:p>
            <a:pPr lvl="1">
              <a:buFont typeface="Arial" panose="020B0604020202020204" pitchFamily="34" charset="0"/>
              <a:buChar char="•"/>
            </a:pPr>
            <a:r>
              <a:rPr lang="en-GB" dirty="0" smtClean="0"/>
              <a:t>the </a:t>
            </a:r>
            <a:r>
              <a:rPr lang="en-GB" dirty="0"/>
              <a:t>standards that individual degree-awarding bodies set </a:t>
            </a:r>
            <a:r>
              <a:rPr lang="en-GB" dirty="0" smtClean="0"/>
              <a:t>and maintain </a:t>
            </a:r>
            <a:r>
              <a:rPr lang="en-GB" dirty="0"/>
              <a:t>for the award of their academic credit or qualifications. These may exceed </a:t>
            </a:r>
            <a:r>
              <a:rPr lang="en-GB" dirty="0" smtClean="0"/>
              <a:t>the threshold </a:t>
            </a:r>
            <a:r>
              <a:rPr lang="en-GB" dirty="0"/>
              <a:t>academic standards. They include the standards of </a:t>
            </a:r>
            <a:r>
              <a:rPr lang="en-GB" dirty="0" smtClean="0"/>
              <a:t>performance for </a:t>
            </a:r>
            <a:r>
              <a:rPr lang="en-GB" dirty="0"/>
              <a:t>a particular classification of a qualification</a:t>
            </a:r>
            <a:r>
              <a:rPr lang="en-GB" dirty="0" smtClean="0"/>
              <a:t>,.</a:t>
            </a:r>
            <a:endParaRPr lang="en-GB" dirty="0"/>
          </a:p>
          <a:p>
            <a:r>
              <a:rPr lang="en-GB" sz="2600" dirty="0"/>
              <a:t>Academic </a:t>
            </a:r>
            <a:r>
              <a:rPr lang="en-GB" sz="2600" dirty="0" smtClean="0"/>
              <a:t>quality</a:t>
            </a:r>
          </a:p>
          <a:p>
            <a:pPr lvl="1">
              <a:buFont typeface="Arial" panose="020B0604020202020204" pitchFamily="34" charset="0"/>
              <a:buChar char="•"/>
            </a:pPr>
            <a:r>
              <a:rPr lang="en-GB" dirty="0" smtClean="0"/>
              <a:t>learning</a:t>
            </a:r>
            <a:r>
              <a:rPr lang="en-GB" dirty="0"/>
              <a:t>, teaching and assessment</a:t>
            </a:r>
            <a:r>
              <a:rPr lang="en-GB" dirty="0" smtClean="0"/>
              <a:t>, and </a:t>
            </a:r>
            <a:r>
              <a:rPr lang="en-GB" dirty="0"/>
              <a:t>all the different resources and processes a provider puts in place to help </a:t>
            </a:r>
            <a:r>
              <a:rPr lang="en-GB" dirty="0" smtClean="0"/>
              <a:t>students progress </a:t>
            </a:r>
            <a:r>
              <a:rPr lang="en-GB" dirty="0"/>
              <a:t>and fulfil their potential.</a:t>
            </a:r>
          </a:p>
        </p:txBody>
      </p:sp>
      <p:sp>
        <p:nvSpPr>
          <p:cNvPr id="4" name="TextBox 3"/>
          <p:cNvSpPr txBox="1"/>
          <p:nvPr/>
        </p:nvSpPr>
        <p:spPr>
          <a:xfrm>
            <a:off x="5508104" y="5877272"/>
            <a:ext cx="1368152" cy="307777"/>
          </a:xfrm>
          <a:prstGeom prst="rect">
            <a:avLst/>
          </a:prstGeom>
          <a:noFill/>
        </p:spPr>
        <p:txBody>
          <a:bodyPr wrap="square" rtlCol="0">
            <a:spAutoFit/>
          </a:bodyPr>
          <a:lstStyle/>
          <a:p>
            <a:r>
              <a:rPr lang="en-GB" sz="1400" dirty="0" smtClean="0"/>
              <a:t>QAA, 2015</a:t>
            </a:r>
            <a:endParaRPr lang="en-GB" sz="1400" dirty="0"/>
          </a:p>
        </p:txBody>
      </p:sp>
    </p:spTree>
    <p:extLst>
      <p:ext uri="{BB962C8B-B14F-4D97-AF65-F5344CB8AC3E}">
        <p14:creationId xmlns:p14="http://schemas.microsoft.com/office/powerpoint/2010/main" val="9653160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108462" y="332656"/>
            <a:ext cx="2797811" cy="461665"/>
          </a:xfrm>
          <a:prstGeom prst="rect">
            <a:avLst/>
          </a:prstGeom>
          <a:noFill/>
        </p:spPr>
        <p:txBody>
          <a:bodyPr wrap="none" rtlCol="0">
            <a:spAutoFit/>
          </a:bodyPr>
          <a:lstStyle/>
          <a:p>
            <a:r>
              <a:rPr lang="en-GB" sz="2400" dirty="0">
                <a:solidFill>
                  <a:prstClr val="black"/>
                </a:solidFill>
                <a:ea typeface="ＭＳ Ｐゴシック"/>
              </a:rPr>
              <a:t>A</a:t>
            </a:r>
            <a:r>
              <a:rPr lang="en-GB" sz="2400" dirty="0" smtClean="0">
                <a:solidFill>
                  <a:prstClr val="black"/>
                </a:solidFill>
                <a:ea typeface="ＭＳ Ｐゴシック"/>
              </a:rPr>
              <a:t> QAA Perspective</a:t>
            </a:r>
            <a:endParaRPr lang="en-GB" sz="2400" dirty="0">
              <a:solidFill>
                <a:prstClr val="black"/>
              </a:solidFill>
              <a:ea typeface="ＭＳ Ｐゴシック"/>
            </a:endParaRPr>
          </a:p>
        </p:txBody>
      </p:sp>
      <p:sp>
        <p:nvSpPr>
          <p:cNvPr id="2" name="Rectangle 1"/>
          <p:cNvSpPr/>
          <p:nvPr/>
        </p:nvSpPr>
        <p:spPr>
          <a:xfrm>
            <a:off x="583058" y="5877272"/>
            <a:ext cx="8453438" cy="369332"/>
          </a:xfrm>
          <a:prstGeom prst="rect">
            <a:avLst/>
          </a:prstGeom>
        </p:spPr>
        <p:txBody>
          <a:bodyPr wrap="square">
            <a:spAutoFit/>
          </a:bodyPr>
          <a:lstStyle/>
          <a:p>
            <a:r>
              <a:rPr lang="en-GB" dirty="0">
                <a:solidFill>
                  <a:prstClr val="black"/>
                </a:solidFill>
                <a:ea typeface="ＭＳ Ｐゴシック"/>
              </a:rPr>
              <a:t>http://</a:t>
            </a:r>
            <a:r>
              <a:rPr lang="en-GB" sz="1600" dirty="0">
                <a:solidFill>
                  <a:prstClr val="black"/>
                </a:solidFill>
                <a:ea typeface="ＭＳ Ｐゴシック"/>
              </a:rPr>
              <a:t>www.qaa.ac.uk/en/Publications/Documents/Quality-Code-Overview-2015.pdf</a:t>
            </a:r>
            <a:endParaRPr lang="en-GB" dirty="0">
              <a:solidFill>
                <a:prstClr val="black"/>
              </a:solidFill>
              <a:ea typeface="ＭＳ Ｐゴシック"/>
            </a:endParaRPr>
          </a:p>
        </p:txBody>
      </p:sp>
      <p:pic>
        <p:nvPicPr>
          <p:cNvPr id="5" name="Content Placeholder 4"/>
          <p:cNvPicPr>
            <a:picLocks noGrp="1" noChangeAspect="1"/>
          </p:cNvPicPr>
          <p:nvPr>
            <p:ph idx="1"/>
          </p:nvPr>
        </p:nvPicPr>
        <p:blipFill rotWithShape="1">
          <a:blip r:embed="rId3"/>
          <a:srcRect l="24571" t="14286" r="26501" b="3374"/>
          <a:stretch/>
        </p:blipFill>
        <p:spPr>
          <a:xfrm rot="20662354">
            <a:off x="787112" y="459820"/>
            <a:ext cx="2952328" cy="3312368"/>
          </a:xfrm>
          <a:prstGeom prst="rect">
            <a:avLst/>
          </a:prstGeom>
        </p:spPr>
      </p:pic>
      <p:sp>
        <p:nvSpPr>
          <p:cNvPr id="6" name="TextBox 5"/>
          <p:cNvSpPr txBox="1"/>
          <p:nvPr/>
        </p:nvSpPr>
        <p:spPr>
          <a:xfrm>
            <a:off x="4558442" y="1268760"/>
            <a:ext cx="3685966" cy="1477328"/>
          </a:xfrm>
          <a:prstGeom prst="rect">
            <a:avLst/>
          </a:prstGeom>
          <a:noFill/>
        </p:spPr>
        <p:txBody>
          <a:bodyPr wrap="square" rtlCol="0">
            <a:spAutoFit/>
          </a:bodyPr>
          <a:lstStyle/>
          <a:p>
            <a:r>
              <a:rPr lang="en-GB" dirty="0"/>
              <a:t>The UK Quality Code for Higher </a:t>
            </a:r>
            <a:r>
              <a:rPr lang="en-GB" dirty="0" smtClean="0"/>
              <a:t>Education is </a:t>
            </a:r>
            <a:r>
              <a:rPr lang="en-GB" dirty="0"/>
              <a:t>the nationally agreed, definitive </a:t>
            </a:r>
            <a:r>
              <a:rPr lang="en-GB" dirty="0" smtClean="0"/>
              <a:t>point of </a:t>
            </a:r>
            <a:r>
              <a:rPr lang="en-GB" dirty="0"/>
              <a:t>reference for all those who deliver </a:t>
            </a:r>
            <a:r>
              <a:rPr lang="en-GB" dirty="0" smtClean="0"/>
              <a:t>or support </a:t>
            </a:r>
            <a:r>
              <a:rPr lang="en-GB" dirty="0"/>
              <a:t>UK higher education programmes.</a:t>
            </a:r>
          </a:p>
        </p:txBody>
      </p:sp>
      <p:sp>
        <p:nvSpPr>
          <p:cNvPr id="8" name="TextBox 7"/>
          <p:cNvSpPr txBox="1"/>
          <p:nvPr/>
        </p:nvSpPr>
        <p:spPr>
          <a:xfrm>
            <a:off x="1835696" y="3789040"/>
            <a:ext cx="6768752" cy="1754326"/>
          </a:xfrm>
          <a:prstGeom prst="rect">
            <a:avLst/>
          </a:prstGeom>
          <a:noFill/>
        </p:spPr>
        <p:txBody>
          <a:bodyPr wrap="square" rtlCol="0">
            <a:spAutoFit/>
          </a:bodyPr>
          <a:lstStyle/>
          <a:p>
            <a:pPr marL="285750" indent="-285750">
              <a:buFont typeface="Arial" panose="020B0604020202020204" pitchFamily="34" charset="0"/>
              <a:buChar char="•"/>
            </a:pPr>
            <a:r>
              <a:rPr lang="en-GB" dirty="0"/>
              <a:t>safeguarding academic </a:t>
            </a:r>
            <a:r>
              <a:rPr lang="en-GB" dirty="0" smtClean="0"/>
              <a:t>standards</a:t>
            </a:r>
          </a:p>
          <a:p>
            <a:pPr marL="285750" indent="-285750">
              <a:buFont typeface="Arial" panose="020B0604020202020204" pitchFamily="34" charset="0"/>
              <a:buChar char="•"/>
            </a:pPr>
            <a:r>
              <a:rPr lang="en-GB" dirty="0" smtClean="0"/>
              <a:t>assuring </a:t>
            </a:r>
            <a:r>
              <a:rPr lang="en-GB" dirty="0"/>
              <a:t>the academic quality of learning </a:t>
            </a:r>
            <a:r>
              <a:rPr lang="en-GB" dirty="0" smtClean="0"/>
              <a:t>opportunities</a:t>
            </a:r>
          </a:p>
          <a:p>
            <a:pPr marL="285750" indent="-285750">
              <a:buFont typeface="Arial" panose="020B0604020202020204" pitchFamily="34" charset="0"/>
              <a:buChar char="•"/>
            </a:pPr>
            <a:r>
              <a:rPr lang="en-GB" dirty="0" smtClean="0"/>
              <a:t>promoting </a:t>
            </a:r>
            <a:r>
              <a:rPr lang="en-GB" dirty="0"/>
              <a:t>continuous and systematic improvement (</a:t>
            </a:r>
            <a:r>
              <a:rPr lang="en-GB" dirty="0" smtClean="0"/>
              <a:t>enhancement)</a:t>
            </a:r>
          </a:p>
          <a:p>
            <a:pPr marL="285750" indent="-285750">
              <a:buFont typeface="Arial" panose="020B0604020202020204" pitchFamily="34" charset="0"/>
              <a:buChar char="•"/>
            </a:pPr>
            <a:r>
              <a:rPr lang="en-GB" dirty="0" smtClean="0"/>
              <a:t>ensuring </a:t>
            </a:r>
            <a:r>
              <a:rPr lang="en-GB" dirty="0"/>
              <a:t>that information about programmes is fit for </a:t>
            </a:r>
            <a:r>
              <a:rPr lang="en-GB" dirty="0" smtClean="0"/>
              <a:t>purpose, accessible </a:t>
            </a:r>
            <a:r>
              <a:rPr lang="en-GB" dirty="0"/>
              <a:t>and trustworthy.</a:t>
            </a:r>
          </a:p>
        </p:txBody>
      </p:sp>
      <p:sp>
        <p:nvSpPr>
          <p:cNvPr id="3" name="TextBox 2"/>
          <p:cNvSpPr txBox="1"/>
          <p:nvPr/>
        </p:nvSpPr>
        <p:spPr>
          <a:xfrm>
            <a:off x="755576" y="5301208"/>
            <a:ext cx="3888432" cy="369332"/>
          </a:xfrm>
          <a:prstGeom prst="rect">
            <a:avLst/>
          </a:prstGeom>
          <a:noFill/>
        </p:spPr>
        <p:txBody>
          <a:bodyPr wrap="square" rtlCol="0">
            <a:spAutoFit/>
          </a:bodyPr>
          <a:lstStyle/>
          <a:p>
            <a:r>
              <a:rPr lang="en-GB" dirty="0" smtClean="0">
                <a:hlinkClick r:id="rId4"/>
              </a:rPr>
              <a:t>Benchmark Statements</a:t>
            </a:r>
            <a:endParaRPr lang="en-GB" dirty="0"/>
          </a:p>
        </p:txBody>
      </p:sp>
    </p:spTree>
    <p:extLst>
      <p:ext uri="{BB962C8B-B14F-4D97-AF65-F5344CB8AC3E}">
        <p14:creationId xmlns:p14="http://schemas.microsoft.com/office/powerpoint/2010/main" val="134452438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85800" y="629816"/>
            <a:ext cx="7772400" cy="1143000"/>
          </a:xfrm>
        </p:spPr>
        <p:txBody>
          <a:bodyPr/>
          <a:lstStyle/>
          <a:p>
            <a:r>
              <a:rPr lang="en-GB" dirty="0" smtClean="0"/>
              <a:t>Levels and Learning Outcomes</a:t>
            </a:r>
            <a:endParaRPr lang="en-GB" dirty="0"/>
          </a:p>
        </p:txBody>
      </p:sp>
      <p:sp>
        <p:nvSpPr>
          <p:cNvPr id="8" name="Content Placeholder 7"/>
          <p:cNvSpPr>
            <a:spLocks noGrp="1"/>
          </p:cNvSpPr>
          <p:nvPr>
            <p:ph idx="1"/>
          </p:nvPr>
        </p:nvSpPr>
        <p:spPr/>
        <p:txBody>
          <a:bodyPr/>
          <a:lstStyle/>
          <a:p>
            <a:r>
              <a:rPr lang="en-GB" sz="2400" dirty="0" smtClean="0"/>
              <a:t>What distinguishes a Masters Learning Outcome from Level 1 Outcome?</a:t>
            </a:r>
          </a:p>
          <a:p>
            <a:endParaRPr lang="en-GB" sz="2400" dirty="0" smtClean="0"/>
          </a:p>
          <a:p>
            <a:r>
              <a:rPr lang="en-GB" sz="2400" dirty="0" smtClean="0"/>
              <a:t>National qualifications framework determines the outcomes of each qualification level:</a:t>
            </a:r>
          </a:p>
          <a:p>
            <a:pPr lvl="1"/>
            <a:r>
              <a:rPr lang="en-GB" sz="2000" dirty="0" smtClean="0"/>
              <a:t>From level 1 to Doctoral Level</a:t>
            </a:r>
          </a:p>
          <a:p>
            <a:pPr>
              <a:buNone/>
            </a:pPr>
            <a:endParaRPr lang="en-GB" dirty="0" smtClean="0"/>
          </a:p>
          <a:p>
            <a:pPr>
              <a:buNone/>
            </a:pPr>
            <a:endParaRPr lang="en-GB" dirty="0" smtClean="0"/>
          </a:p>
        </p:txBody>
      </p:sp>
      <p:sp>
        <p:nvSpPr>
          <p:cNvPr id="5" name="Slide Number Placeholder 4"/>
          <p:cNvSpPr>
            <a:spLocks noGrp="1"/>
          </p:cNvSpPr>
          <p:nvPr>
            <p:ph type="sldNum" sz="quarter" idx="12"/>
          </p:nvPr>
        </p:nvSpPr>
        <p:spPr/>
        <p:txBody>
          <a:bodyPr/>
          <a:lstStyle/>
          <a:p>
            <a:pPr>
              <a:defRPr/>
            </a:pPr>
            <a:fld id="{B988539C-B8AC-45D6-8339-48EF39250EE9}" type="slidenum">
              <a:rPr lang="en-GB" smtClean="0"/>
              <a:pPr>
                <a:defRPr/>
              </a:pPr>
              <a:t>13</a:t>
            </a:fld>
            <a:endParaRPr lang="en-GB"/>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sz="3200" dirty="0" smtClean="0"/>
              <a:t>Framework for Higher Education Qualifications (FHEQ)</a:t>
            </a:r>
            <a:endParaRPr lang="en-GB" dirty="0"/>
          </a:p>
        </p:txBody>
      </p:sp>
      <p:sp>
        <p:nvSpPr>
          <p:cNvPr id="3" name="Content Placeholder 2"/>
          <p:cNvSpPr>
            <a:spLocks noGrp="1"/>
          </p:cNvSpPr>
          <p:nvPr>
            <p:ph idx="1"/>
          </p:nvPr>
        </p:nvSpPr>
        <p:spPr/>
        <p:txBody>
          <a:bodyPr/>
          <a:lstStyle/>
          <a:p>
            <a:r>
              <a:rPr lang="en-GB" sz="2800" dirty="0" smtClean="0"/>
              <a:t>The framework for higher education courses. It starts at level 4 and goes up to level 8. </a:t>
            </a:r>
          </a:p>
          <a:p>
            <a:r>
              <a:rPr lang="en-GB" sz="2800" dirty="0" smtClean="0"/>
              <a:t>Qualifications it covers include:</a:t>
            </a:r>
          </a:p>
          <a:p>
            <a:pPr lvl="1"/>
            <a:r>
              <a:rPr lang="en-GB" sz="2400" dirty="0" smtClean="0"/>
              <a:t>Certificate of Higher Education</a:t>
            </a:r>
          </a:p>
          <a:p>
            <a:pPr lvl="1"/>
            <a:r>
              <a:rPr lang="en-GB" sz="2400" dirty="0" smtClean="0"/>
              <a:t>Diploma of Higher Education</a:t>
            </a:r>
          </a:p>
          <a:p>
            <a:pPr lvl="1"/>
            <a:r>
              <a:rPr lang="en-GB" sz="2400" dirty="0" smtClean="0"/>
              <a:t>Bachelor’s degrees</a:t>
            </a:r>
          </a:p>
          <a:p>
            <a:pPr lvl="1"/>
            <a:r>
              <a:rPr lang="en-GB" sz="2400" dirty="0" smtClean="0"/>
              <a:t>Master’s degrees</a:t>
            </a:r>
          </a:p>
          <a:p>
            <a:pPr lvl="1"/>
            <a:r>
              <a:rPr lang="en-GB" sz="2400" dirty="0" smtClean="0"/>
              <a:t>Doctoral degrees</a:t>
            </a:r>
          </a:p>
          <a:p>
            <a:endParaRPr lang="en-GB" sz="2800" dirty="0"/>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cstate="print"/>
          <a:srcRect/>
          <a:stretch>
            <a:fillRect/>
          </a:stretch>
        </p:blipFill>
        <p:spPr bwMode="auto">
          <a:xfrm>
            <a:off x="0" y="692696"/>
            <a:ext cx="9144000" cy="5653038"/>
          </a:xfrm>
          <a:prstGeom prst="rect">
            <a:avLst/>
          </a:prstGeom>
          <a:noFill/>
          <a:ln w="9525">
            <a:noFill/>
            <a:miter lim="800000"/>
            <a:headEnd/>
            <a:tailEnd/>
          </a:ln>
        </p:spPr>
      </p:pic>
      <p:sp>
        <p:nvSpPr>
          <p:cNvPr id="6" name="TextBox 5"/>
          <p:cNvSpPr txBox="1"/>
          <p:nvPr/>
        </p:nvSpPr>
        <p:spPr>
          <a:xfrm>
            <a:off x="251520" y="476672"/>
            <a:ext cx="6180474" cy="461665"/>
          </a:xfrm>
          <a:prstGeom prst="rect">
            <a:avLst/>
          </a:prstGeom>
          <a:noFill/>
        </p:spPr>
        <p:txBody>
          <a:bodyPr wrap="none" rtlCol="0">
            <a:spAutoFit/>
          </a:bodyPr>
          <a:lstStyle/>
          <a:p>
            <a:r>
              <a:rPr lang="en-GB" sz="2400" dirty="0" smtClean="0">
                <a:solidFill>
                  <a:srgbClr val="000000"/>
                </a:solidFill>
              </a:rPr>
              <a:t>Comparing Qualification Frameworks and Levels</a:t>
            </a:r>
            <a:endParaRPr lang="en-GB" sz="2400" dirty="0">
              <a:solidFill>
                <a:srgbClr val="000000"/>
              </a:solidFill>
            </a:endParaRPr>
          </a:p>
        </p:txBody>
      </p:sp>
      <p:sp>
        <p:nvSpPr>
          <p:cNvPr id="7" name="TextBox 6"/>
          <p:cNvSpPr txBox="1"/>
          <p:nvPr/>
        </p:nvSpPr>
        <p:spPr>
          <a:xfrm>
            <a:off x="251520" y="908720"/>
            <a:ext cx="5840701" cy="307777"/>
          </a:xfrm>
          <a:prstGeom prst="rect">
            <a:avLst/>
          </a:prstGeom>
          <a:noFill/>
        </p:spPr>
        <p:txBody>
          <a:bodyPr wrap="none" rtlCol="0">
            <a:spAutoFit/>
          </a:bodyPr>
          <a:lstStyle/>
          <a:p>
            <a:r>
              <a:rPr lang="en-GB" sz="1400" dirty="0" smtClean="0">
                <a:solidFill>
                  <a:srgbClr val="000000"/>
                </a:solidFill>
              </a:rPr>
              <a:t>Source: </a:t>
            </a:r>
            <a:r>
              <a:rPr lang="en-GB" sz="1400" dirty="0" smtClean="0">
                <a:solidFill>
                  <a:srgbClr val="000000"/>
                </a:solidFill>
                <a:hlinkClick r:id="rId5"/>
              </a:rPr>
              <a:t>http://www.ofqual.gov.uk/help-and-advice/comparing-qualifications/</a:t>
            </a:r>
            <a:endParaRPr lang="en-GB" sz="1400" dirty="0">
              <a:solidFill>
                <a:srgbClr val="000000"/>
              </a:solidFill>
            </a:endParaRP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F5415B40-0F0C-4870-88C1-EDC57FBA5B25}" type="slidenum">
              <a:rPr lang="en-GB">
                <a:solidFill>
                  <a:srgbClr val="000000"/>
                </a:solidFill>
              </a:rPr>
              <a:pPr/>
              <a:t>16</a:t>
            </a:fld>
            <a:endParaRPr lang="en-GB">
              <a:solidFill>
                <a:srgbClr val="000000"/>
              </a:solidFill>
            </a:endParaRPr>
          </a:p>
        </p:txBody>
      </p:sp>
      <p:sp>
        <p:nvSpPr>
          <p:cNvPr id="185346" name="Rectangle 2"/>
          <p:cNvSpPr>
            <a:spLocks noGrp="1" noChangeArrowheads="1"/>
          </p:cNvSpPr>
          <p:nvPr>
            <p:ph type="title"/>
          </p:nvPr>
        </p:nvSpPr>
        <p:spPr>
          <a:xfrm>
            <a:off x="323528" y="260648"/>
            <a:ext cx="8568952" cy="1143000"/>
          </a:xfrm>
        </p:spPr>
        <p:txBody>
          <a:bodyPr/>
          <a:lstStyle/>
          <a:p>
            <a:pPr algn="l"/>
            <a:r>
              <a:rPr lang="en-GB" sz="3200" b="1" dirty="0" smtClean="0">
                <a:cs typeface="Times New Roman" pitchFamily="18" charset="0"/>
              </a:rPr>
              <a:t>Relationships </a:t>
            </a:r>
            <a:r>
              <a:rPr lang="en-GB" sz="3200" b="1" dirty="0">
                <a:cs typeface="Times New Roman" pitchFamily="18" charset="0"/>
              </a:rPr>
              <a:t>between </a:t>
            </a:r>
            <a:r>
              <a:rPr lang="en-GB" sz="3200" b="1" dirty="0" smtClean="0">
                <a:cs typeface="Times New Roman" pitchFamily="18" charset="0"/>
              </a:rPr>
              <a:t>Qualifications:</a:t>
            </a:r>
            <a:br>
              <a:rPr lang="en-GB" sz="3200" b="1" dirty="0" smtClean="0">
                <a:cs typeface="Times New Roman" pitchFamily="18" charset="0"/>
              </a:rPr>
            </a:br>
            <a:r>
              <a:rPr lang="en-GB" sz="3200" b="1" dirty="0" smtClean="0">
                <a:cs typeface="Times New Roman" pitchFamily="18" charset="0"/>
              </a:rPr>
              <a:t>Coventry University Framework</a:t>
            </a:r>
            <a:r>
              <a:rPr lang="en-GB" b="1" dirty="0" smtClean="0"/>
              <a:t> </a:t>
            </a:r>
            <a:endParaRPr lang="en-GB" b="1" dirty="0"/>
          </a:p>
        </p:txBody>
      </p:sp>
      <p:pic>
        <p:nvPicPr>
          <p:cNvPr id="185348" name="Picture 4" descr="C:\Documents and Settings\edu123\My Documents\CHED_teaching\MIS workshop\nicats_mapping.gif"/>
          <p:cNvPicPr>
            <a:picLocks noChangeAspect="1" noChangeArrowheads="1"/>
          </p:cNvPicPr>
          <p:nvPr/>
        </p:nvPicPr>
        <p:blipFill>
          <a:blip r:embed="rId4" cstate="print"/>
          <a:srcRect/>
          <a:stretch>
            <a:fillRect/>
          </a:stretch>
        </p:blipFill>
        <p:spPr bwMode="auto">
          <a:xfrm>
            <a:off x="467544" y="1628800"/>
            <a:ext cx="8313737" cy="4848225"/>
          </a:xfrm>
          <a:prstGeom prst="rect">
            <a:avLst/>
          </a:prstGeom>
          <a:noFill/>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Credit Level Descriptors</a:t>
            </a:r>
            <a:endParaRPr lang="en-GB" dirty="0"/>
          </a:p>
        </p:txBody>
      </p:sp>
      <p:sp>
        <p:nvSpPr>
          <p:cNvPr id="3" name="Content Placeholder 2"/>
          <p:cNvSpPr>
            <a:spLocks noGrp="1"/>
          </p:cNvSpPr>
          <p:nvPr>
            <p:ph idx="1"/>
          </p:nvPr>
        </p:nvSpPr>
        <p:spPr/>
        <p:txBody>
          <a:bodyPr/>
          <a:lstStyle/>
          <a:p>
            <a:r>
              <a:rPr lang="en-GB" dirty="0" smtClean="0"/>
              <a:t>Credit </a:t>
            </a:r>
            <a:r>
              <a:rPr lang="en-GB" dirty="0"/>
              <a:t>level descriptors are </a:t>
            </a:r>
            <a:r>
              <a:rPr lang="en-GB" dirty="0" smtClean="0"/>
              <a:t>essentially aids </a:t>
            </a:r>
            <a:r>
              <a:rPr lang="en-GB" dirty="0"/>
              <a:t>to programme </a:t>
            </a:r>
            <a:r>
              <a:rPr lang="en-GB" dirty="0" smtClean="0"/>
              <a:t>development, describing broad </a:t>
            </a:r>
            <a:r>
              <a:rPr lang="en-GB" dirty="0"/>
              <a:t>outcomes </a:t>
            </a:r>
            <a:endParaRPr lang="en-GB" dirty="0" smtClean="0"/>
          </a:p>
          <a:p>
            <a:pPr lvl="1"/>
            <a:r>
              <a:rPr lang="en-GB" dirty="0" smtClean="0"/>
              <a:t>NICATS</a:t>
            </a:r>
          </a:p>
          <a:p>
            <a:pPr lvl="1"/>
            <a:r>
              <a:rPr lang="en-GB" dirty="0" smtClean="0">
                <a:hlinkClick r:id="rId2"/>
              </a:rPr>
              <a:t>SEEC</a:t>
            </a:r>
            <a:endParaRPr lang="en-GB" dirty="0" smtClean="0"/>
          </a:p>
          <a:p>
            <a:r>
              <a:rPr lang="en-GB" dirty="0" smtClean="0"/>
              <a:t>Qualification </a:t>
            </a:r>
            <a:r>
              <a:rPr lang="en-GB" dirty="0"/>
              <a:t>descriptors </a:t>
            </a:r>
            <a:r>
              <a:rPr lang="en-GB" dirty="0" smtClean="0"/>
              <a:t>are aids </a:t>
            </a:r>
            <a:r>
              <a:rPr lang="en-GB" dirty="0"/>
              <a:t>to the quality assurance of </a:t>
            </a:r>
            <a:r>
              <a:rPr lang="en-GB" dirty="0" smtClean="0"/>
              <a:t>programmes</a:t>
            </a:r>
          </a:p>
          <a:p>
            <a:pPr lvl="1"/>
            <a:r>
              <a:rPr lang="en-GB" dirty="0" smtClean="0">
                <a:hlinkClick r:id="rId3"/>
              </a:rPr>
              <a:t>Framework for Higher Education Qualifications</a:t>
            </a:r>
            <a:endParaRPr lang="en-GB" dirty="0"/>
          </a:p>
        </p:txBody>
      </p:sp>
    </p:spTree>
    <p:extLst>
      <p:ext uri="{BB962C8B-B14F-4D97-AF65-F5344CB8AC3E}">
        <p14:creationId xmlns:p14="http://schemas.microsoft.com/office/powerpoint/2010/main" val="24574185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course-based?</a:t>
            </a:r>
            <a:endParaRPr lang="en-GB" dirty="0"/>
          </a:p>
        </p:txBody>
      </p:sp>
      <p:pic>
        <p:nvPicPr>
          <p:cNvPr id="5" name="Content Placeholder 4"/>
          <p:cNvPicPr>
            <a:picLocks noGrp="1" noChangeAspect="1"/>
          </p:cNvPicPr>
          <p:nvPr>
            <p:ph idx="1"/>
          </p:nvPr>
        </p:nvPicPr>
        <p:blipFill rotWithShape="1">
          <a:blip r:embed="rId2"/>
          <a:srcRect l="23378" t="10705" r="25308" b="5164"/>
          <a:stretch/>
        </p:blipFill>
        <p:spPr>
          <a:xfrm rot="20724399">
            <a:off x="771948" y="2180304"/>
            <a:ext cx="3096344" cy="3384376"/>
          </a:xfrm>
          <a:prstGeom prst="rect">
            <a:avLst/>
          </a:prstGeom>
        </p:spPr>
      </p:pic>
      <p:sp>
        <p:nvSpPr>
          <p:cNvPr id="6" name="TextBox 5"/>
          <p:cNvSpPr txBox="1"/>
          <p:nvPr/>
        </p:nvSpPr>
        <p:spPr>
          <a:xfrm>
            <a:off x="4244705" y="4653136"/>
            <a:ext cx="4392488" cy="923330"/>
          </a:xfrm>
          <a:prstGeom prst="rect">
            <a:avLst/>
          </a:prstGeom>
          <a:noFill/>
        </p:spPr>
        <p:txBody>
          <a:bodyPr wrap="square" rtlCol="0">
            <a:spAutoFit/>
          </a:bodyPr>
          <a:lstStyle/>
          <a:p>
            <a:r>
              <a:rPr lang="en-GB" dirty="0"/>
              <a:t>http://www.pass.brad.ac.uk/short-guide.pdf</a:t>
            </a:r>
          </a:p>
          <a:p>
            <a:endParaRPr lang="en-GB" dirty="0"/>
          </a:p>
          <a:p>
            <a:r>
              <a:rPr lang="en-GB" dirty="0" smtClean="0"/>
              <a:t>Review Section 3 in your groups</a:t>
            </a:r>
            <a:endParaRPr lang="en-GB" dirty="0"/>
          </a:p>
        </p:txBody>
      </p:sp>
    </p:spTree>
    <p:extLst>
      <p:ext uri="{BB962C8B-B14F-4D97-AF65-F5344CB8AC3E}">
        <p14:creationId xmlns:p14="http://schemas.microsoft.com/office/powerpoint/2010/main" val="7325808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GB" dirty="0" smtClean="0"/>
              <a:t>Coherence</a:t>
            </a:r>
          </a:p>
          <a:p>
            <a:r>
              <a:rPr lang="en-GB" dirty="0"/>
              <a:t>Consistency</a:t>
            </a:r>
          </a:p>
          <a:p>
            <a:r>
              <a:rPr lang="en-GB" dirty="0" smtClean="0"/>
              <a:t>Developmental pathways; ‘slow learning’</a:t>
            </a:r>
          </a:p>
          <a:p>
            <a:r>
              <a:rPr lang="en-GB" dirty="0" smtClean="0"/>
              <a:t>Assessment load</a:t>
            </a:r>
          </a:p>
          <a:p>
            <a:pPr lvl="1"/>
            <a:r>
              <a:rPr lang="en-GB" dirty="0" smtClean="0"/>
              <a:t>(see </a:t>
            </a:r>
            <a:r>
              <a:rPr lang="en-GB" dirty="0" smtClean="0">
                <a:hlinkClick r:id="rId2"/>
              </a:rPr>
              <a:t>McDowell, 2012</a:t>
            </a:r>
            <a:r>
              <a:rPr lang="en-GB" dirty="0" smtClean="0"/>
              <a:t>)</a:t>
            </a:r>
          </a:p>
          <a:p>
            <a:endParaRPr lang="en-GB" dirty="0"/>
          </a:p>
          <a:p>
            <a:pPr marL="0" indent="0">
              <a:buNone/>
            </a:pPr>
            <a:r>
              <a:rPr lang="en-GB" sz="1600" i="1" dirty="0"/>
              <a:t>We will maintain flexibility in teaching methods, however, new approaches to assessment and support will ensure that the university strengthens the course-based approach and is a global leader in higher education. (Education Strategy, p16)</a:t>
            </a:r>
          </a:p>
          <a:p>
            <a:pPr marL="0" indent="0">
              <a:buNone/>
            </a:pPr>
            <a:r>
              <a:rPr lang="en-GB" sz="1600" i="1" dirty="0"/>
              <a:t>The university is committed to a course-based approach across all aspects of student education … Ownership and accountability for assessment is firmly placed within course teams (Assessment Strategy, p2)</a:t>
            </a:r>
            <a:endParaRPr lang="en-GB" sz="1600" i="1" dirty="0" smtClean="0"/>
          </a:p>
          <a:p>
            <a:endParaRPr lang="en-GB" dirty="0"/>
          </a:p>
        </p:txBody>
      </p:sp>
      <p:sp>
        <p:nvSpPr>
          <p:cNvPr id="2" name="Title 1"/>
          <p:cNvSpPr>
            <a:spLocks noGrp="1"/>
          </p:cNvSpPr>
          <p:nvPr>
            <p:ph type="title"/>
          </p:nvPr>
        </p:nvSpPr>
        <p:spPr/>
        <p:txBody>
          <a:bodyPr/>
          <a:lstStyle/>
          <a:p>
            <a:r>
              <a:rPr lang="en-GB" dirty="0" smtClean="0"/>
              <a:t>Why course-based?</a:t>
            </a:r>
            <a:endParaRPr lang="en-GB" dirty="0"/>
          </a:p>
        </p:txBody>
      </p:sp>
    </p:spTree>
    <p:extLst>
      <p:ext uri="{BB962C8B-B14F-4D97-AF65-F5344CB8AC3E}">
        <p14:creationId xmlns:p14="http://schemas.microsoft.com/office/powerpoint/2010/main" val="17031325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idx="1"/>
          </p:nvPr>
        </p:nvSpPr>
        <p:spPr>
          <a:ln>
            <a:noFill/>
          </a:ln>
        </p:spPr>
        <p:txBody>
          <a:bodyPr/>
          <a:lstStyle/>
          <a:p>
            <a:r>
              <a:rPr lang="en-GB" sz="2300" dirty="0" smtClean="0">
                <a:solidFill>
                  <a:schemeClr val="tx2"/>
                </a:solidFill>
              </a:rPr>
              <a:t>What are key influences on course design?</a:t>
            </a:r>
          </a:p>
          <a:p>
            <a:pPr marL="0" indent="0">
              <a:buNone/>
            </a:pPr>
            <a:endParaRPr lang="en-GB" sz="2300" dirty="0" smtClean="0">
              <a:solidFill>
                <a:schemeClr val="tx2"/>
              </a:solidFill>
            </a:endParaRPr>
          </a:p>
          <a:p>
            <a:pPr>
              <a:buNone/>
            </a:pPr>
            <a:endParaRPr lang="en-GB" sz="2400" dirty="0">
              <a:solidFill>
                <a:schemeClr val="tx2"/>
              </a:solidFill>
            </a:endParaRPr>
          </a:p>
          <a:p>
            <a:pPr>
              <a:buNone/>
            </a:pPr>
            <a:r>
              <a:rPr lang="en-GB" sz="2400" dirty="0" smtClean="0">
                <a:solidFill>
                  <a:schemeClr val="tx2"/>
                </a:solidFill>
              </a:rPr>
              <a:t>Discuss in tables and add to flip chart</a:t>
            </a:r>
            <a:endParaRPr lang="en-GB" sz="2300" dirty="0">
              <a:solidFill>
                <a:schemeClr val="tx2"/>
              </a:solidFill>
            </a:endParaRPr>
          </a:p>
          <a:p>
            <a:pPr>
              <a:buFont typeface="Wingdings" pitchFamily="2" charset="2"/>
              <a:buNone/>
            </a:pPr>
            <a:endParaRPr lang="en-GB" sz="2300" dirty="0">
              <a:solidFill>
                <a:schemeClr val="tx2"/>
              </a:solidFill>
            </a:endParaRPr>
          </a:p>
          <a:p>
            <a:pPr>
              <a:buFont typeface="Wingdings" pitchFamily="2" charset="2"/>
              <a:buNone/>
            </a:pPr>
            <a:endParaRPr lang="en-GB" sz="2300" dirty="0">
              <a:solidFill>
                <a:schemeClr val="tx2"/>
              </a:solidFill>
            </a:endParaRPr>
          </a:p>
          <a:p>
            <a:pPr>
              <a:buFont typeface="Wingdings" pitchFamily="2" charset="2"/>
              <a:buNone/>
            </a:pPr>
            <a:endParaRPr lang="en-GB" sz="2300" dirty="0">
              <a:solidFill>
                <a:schemeClr val="tx2"/>
              </a:solidFill>
            </a:endParaRPr>
          </a:p>
          <a:p>
            <a:pPr>
              <a:buFont typeface="Wingdings" pitchFamily="2" charset="2"/>
              <a:buNone/>
            </a:pPr>
            <a:endParaRPr lang="en-GB" dirty="0">
              <a:solidFill>
                <a:schemeClr val="tx2"/>
              </a:solidFill>
            </a:endParaRPr>
          </a:p>
          <a:p>
            <a:pPr>
              <a:buFont typeface="Wingdings" pitchFamily="2" charset="2"/>
              <a:buNone/>
            </a:pPr>
            <a:endParaRPr lang="en-GB" dirty="0">
              <a:solidFill>
                <a:schemeClr val="tx2"/>
              </a:solidFill>
            </a:endParaRPr>
          </a:p>
        </p:txBody>
      </p:sp>
      <p:sp>
        <p:nvSpPr>
          <p:cNvPr id="100354" name="Rectangle 2"/>
          <p:cNvSpPr>
            <a:spLocks noGrp="1" noChangeArrowheads="1"/>
          </p:cNvSpPr>
          <p:nvPr>
            <p:ph type="title"/>
          </p:nvPr>
        </p:nvSpPr>
        <p:spPr>
          <a:noFill/>
        </p:spPr>
        <p:txBody>
          <a:bodyPr>
            <a:normAutofit/>
          </a:bodyPr>
          <a:lstStyle/>
          <a:p>
            <a:pPr algn="l"/>
            <a:r>
              <a:rPr lang="en-GB" dirty="0" smtClean="0">
                <a:solidFill>
                  <a:schemeClr val="tx2"/>
                </a:solidFill>
              </a:rPr>
              <a:t>Influences on Course Design - Discussion</a:t>
            </a:r>
            <a:endParaRPr lang="en-GB" dirty="0">
              <a:solidFill>
                <a:schemeClr val="tx2"/>
              </a:solidFill>
            </a:endParaRPr>
          </a:p>
        </p:txBody>
      </p:sp>
    </p:spTree>
    <p:custDataLst>
      <p:tags r:id="rId1"/>
    </p:custDataLst>
    <p:extLst>
      <p:ext uri="{BB962C8B-B14F-4D97-AF65-F5344CB8AC3E}">
        <p14:creationId xmlns:p14="http://schemas.microsoft.com/office/powerpoint/2010/main" val="10580369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220922074"/>
              </p:ext>
            </p:extLst>
          </p:nvPr>
        </p:nvGraphicFramePr>
        <p:xfrm>
          <a:off x="1071538" y="500042"/>
          <a:ext cx="10001352" cy="57864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p:cNvSpPr>
            <a:spLocks noGrp="1"/>
          </p:cNvSpPr>
          <p:nvPr>
            <p:ph type="sldNum" sz="quarter" idx="12"/>
          </p:nvPr>
        </p:nvSpPr>
        <p:spPr/>
        <p:txBody>
          <a:bodyPr/>
          <a:lstStyle/>
          <a:p>
            <a:fld id="{034DE535-2CA1-4F8F-965D-3B7EF41513D4}" type="slidenum">
              <a:rPr lang="en-GB">
                <a:solidFill>
                  <a:srgbClr val="0033CC"/>
                </a:solidFill>
              </a:rPr>
              <a:pPr/>
              <a:t>21</a:t>
            </a:fld>
            <a:endParaRPr lang="en-GB">
              <a:solidFill>
                <a:srgbClr val="0033CC"/>
              </a:solidFill>
            </a:endParaRPr>
          </a:p>
        </p:txBody>
      </p:sp>
      <p:sp>
        <p:nvSpPr>
          <p:cNvPr id="8" name="TextBox 7"/>
          <p:cNvSpPr txBox="1"/>
          <p:nvPr/>
        </p:nvSpPr>
        <p:spPr>
          <a:xfrm>
            <a:off x="6084168" y="116632"/>
            <a:ext cx="3059832" cy="830997"/>
          </a:xfrm>
          <a:prstGeom prst="rect">
            <a:avLst/>
          </a:prstGeom>
          <a:noFill/>
        </p:spPr>
        <p:txBody>
          <a:bodyPr wrap="square" rtlCol="0">
            <a:spAutoFit/>
          </a:bodyPr>
          <a:lstStyle/>
          <a:p>
            <a:pPr algn="ctr" eaLnBrk="0" fontAlgn="base" hangingPunct="0">
              <a:spcBef>
                <a:spcPct val="0"/>
              </a:spcBef>
              <a:spcAft>
                <a:spcPct val="0"/>
              </a:spcAft>
            </a:pPr>
            <a:r>
              <a:rPr lang="en-GB" sz="2400" dirty="0" smtClean="0">
                <a:solidFill>
                  <a:srgbClr val="0033CC"/>
                </a:solidFill>
              </a:rPr>
              <a:t>Some influences on course design</a:t>
            </a:r>
            <a:endParaRPr lang="en-GB" sz="2400" dirty="0">
              <a:solidFill>
                <a:srgbClr val="0033CC"/>
              </a:solidFill>
            </a:endParaRPr>
          </a:p>
        </p:txBody>
      </p:sp>
      <p:sp>
        <p:nvSpPr>
          <p:cNvPr id="2" name="TextBox 1"/>
          <p:cNvSpPr txBox="1"/>
          <p:nvPr/>
        </p:nvSpPr>
        <p:spPr>
          <a:xfrm>
            <a:off x="3707904" y="3140968"/>
            <a:ext cx="936104" cy="646331"/>
          </a:xfrm>
          <a:prstGeom prst="rect">
            <a:avLst/>
          </a:prstGeom>
          <a:noFill/>
        </p:spPr>
        <p:txBody>
          <a:bodyPr wrap="square" rtlCol="0">
            <a:spAutoFit/>
          </a:bodyPr>
          <a:lstStyle/>
          <a:p>
            <a:r>
              <a:rPr lang="en-GB" dirty="0" smtClean="0"/>
              <a:t>Course Design</a:t>
            </a:r>
            <a:endParaRPr lang="en-GB" dirty="0"/>
          </a:p>
        </p:txBody>
      </p:sp>
    </p:spTree>
    <p:custDataLst>
      <p:tags r:id="rId1"/>
    </p:custDataLst>
    <p:extLst>
      <p:ext uri="{BB962C8B-B14F-4D97-AF65-F5344CB8AC3E}">
        <p14:creationId xmlns:p14="http://schemas.microsoft.com/office/powerpoint/2010/main" val="917199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GB" sz="800" dirty="0">
              <a:latin typeface="AdvOT863180fb"/>
            </a:endParaRPr>
          </a:p>
        </p:txBody>
      </p:sp>
      <p:sp>
        <p:nvSpPr>
          <p:cNvPr id="2" name="Title 1"/>
          <p:cNvSpPr>
            <a:spLocks noGrp="1"/>
          </p:cNvSpPr>
          <p:nvPr>
            <p:ph type="title"/>
          </p:nvPr>
        </p:nvSpPr>
        <p:spPr>
          <a:xfrm>
            <a:off x="827584" y="260648"/>
            <a:ext cx="7543800" cy="756633"/>
          </a:xfrm>
        </p:spPr>
        <p:txBody>
          <a:bodyPr/>
          <a:lstStyle/>
          <a:p>
            <a:r>
              <a:rPr lang="en-GB" sz="2400" dirty="0">
                <a:solidFill>
                  <a:schemeClr val="tx1"/>
                </a:solidFill>
                <a:latin typeface="AdvOT863180fb"/>
              </a:rPr>
              <a:t>Key in</a:t>
            </a:r>
            <a:r>
              <a:rPr lang="en-GB" sz="2400" dirty="0">
                <a:solidFill>
                  <a:schemeClr val="tx1"/>
                </a:solidFill>
                <a:latin typeface="AdvOT863180fb+fb"/>
              </a:rPr>
              <a:t>fl</a:t>
            </a:r>
            <a:r>
              <a:rPr lang="en-GB" sz="2400" dirty="0">
                <a:solidFill>
                  <a:schemeClr val="tx1"/>
                </a:solidFill>
                <a:latin typeface="AdvOT863180fb"/>
              </a:rPr>
              <a:t>uences on teachers' design decisions. </a:t>
            </a:r>
            <a:r>
              <a:rPr lang="en-GB" sz="2400" dirty="0" smtClean="0">
                <a:solidFill>
                  <a:schemeClr val="tx1"/>
                </a:solidFill>
                <a:latin typeface="AdvOT863180fb"/>
              </a:rPr>
              <a:t/>
            </a:r>
            <a:br>
              <a:rPr lang="en-GB" sz="2400" dirty="0" smtClean="0">
                <a:solidFill>
                  <a:schemeClr val="tx1"/>
                </a:solidFill>
                <a:latin typeface="AdvOT863180fb"/>
              </a:rPr>
            </a:br>
            <a:r>
              <a:rPr lang="en-GB" sz="1200" dirty="0" smtClean="0">
                <a:latin typeface="AdvOT863180fb"/>
              </a:rPr>
              <a:t>(</a:t>
            </a:r>
            <a:r>
              <a:rPr lang="en-GB" sz="1200" dirty="0">
                <a:latin typeface="AdvOT863180fb"/>
              </a:rPr>
              <a:t>Bennett et al, 2014</a:t>
            </a:r>
            <a:r>
              <a:rPr lang="en-GB" sz="1200" dirty="0" smtClean="0">
                <a:latin typeface="AdvOT863180fb"/>
              </a:rPr>
              <a:t>)</a:t>
            </a:r>
            <a:endParaRPr lang="en-GB" sz="1200" dirty="0"/>
          </a:p>
        </p:txBody>
      </p:sp>
      <p:graphicFrame>
        <p:nvGraphicFramePr>
          <p:cNvPr id="4" name="Table 3"/>
          <p:cNvGraphicFramePr>
            <a:graphicFrameLocks noGrp="1"/>
          </p:cNvGraphicFramePr>
          <p:nvPr>
            <p:extLst>
              <p:ext uri="{D42A27DB-BD31-4B8C-83A1-F6EECF244321}">
                <p14:modId xmlns:p14="http://schemas.microsoft.com/office/powerpoint/2010/main" val="2558432340"/>
              </p:ext>
            </p:extLst>
          </p:nvPr>
        </p:nvGraphicFramePr>
        <p:xfrm>
          <a:off x="179512" y="1122680"/>
          <a:ext cx="8784976" cy="5735320"/>
        </p:xfrm>
        <a:graphic>
          <a:graphicData uri="http://schemas.openxmlformats.org/drawingml/2006/table">
            <a:tbl>
              <a:tblPr firstRow="1" bandRow="1">
                <a:tableStyleId>{5C22544A-7EE6-4342-B048-85BDC9FD1C3A}</a:tableStyleId>
              </a:tblPr>
              <a:tblGrid>
                <a:gridCol w="1512168"/>
                <a:gridCol w="7272808"/>
              </a:tblGrid>
              <a:tr h="529208">
                <a:tc>
                  <a:txBody>
                    <a:bodyPr/>
                    <a:lstStyle/>
                    <a:p>
                      <a:r>
                        <a:rPr lang="en-GB" sz="1600" dirty="0" smtClean="0"/>
                        <a:t>Focus</a:t>
                      </a:r>
                      <a:endParaRPr lang="en-GB" sz="1600" dirty="0"/>
                    </a:p>
                  </a:txBody>
                  <a:tcPr/>
                </a:tc>
                <a:tc>
                  <a:txBody>
                    <a:bodyPr/>
                    <a:lstStyle/>
                    <a:p>
                      <a:r>
                        <a:rPr lang="en-GB" sz="1600" dirty="0" smtClean="0">
                          <a:latin typeface="AdvOT863180fb"/>
                        </a:rPr>
                        <a:t>Description</a:t>
                      </a:r>
                    </a:p>
                    <a:p>
                      <a:endParaRPr lang="en-GB" sz="16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t>Student</a:t>
                      </a:r>
                      <a:r>
                        <a:rPr lang="en-GB" sz="1600" baseline="0" dirty="0" smtClean="0"/>
                        <a:t> related</a:t>
                      </a:r>
                      <a:endParaRPr lang="en-GB" sz="1600" dirty="0" smtClean="0"/>
                    </a:p>
                    <a:p>
                      <a:endParaRPr lang="en-GB" sz="1600" dirty="0"/>
                    </a:p>
                  </a:txBody>
                  <a:tcPr/>
                </a:tc>
                <a:tc>
                  <a:txBody>
                    <a:bodyPr/>
                    <a:lstStyle/>
                    <a:p>
                      <a:r>
                        <a:rPr lang="en-GB" sz="1600" dirty="0" smtClean="0">
                          <a:latin typeface="AdvOT863180fb"/>
                        </a:rPr>
                        <a:t>Teachers perceptions of the students in this unit (anticipated cohort, in</a:t>
                      </a:r>
                      <a:r>
                        <a:rPr lang="en-GB" sz="1600" dirty="0" smtClean="0">
                          <a:latin typeface="AdvOT863180fb+fb"/>
                        </a:rPr>
                        <a:t>fl</a:t>
                      </a:r>
                      <a:r>
                        <a:rPr lang="en-GB" sz="1600" dirty="0" smtClean="0">
                          <a:latin typeface="AdvOT863180fb"/>
                        </a:rPr>
                        <a:t>uenced by previous experience of the types of students who enrol in this unit)</a:t>
                      </a:r>
                    </a:p>
                  </a:txBody>
                  <a:tcPr/>
                </a:tc>
              </a:tr>
              <a:tr h="370840">
                <a:tc>
                  <a:txBody>
                    <a:bodyPr/>
                    <a:lstStyle/>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latin typeface="AdvOT863180fb"/>
                        </a:rPr>
                        <a:t>What students are to learn in this unit within the context of the program and profession/discipline</a:t>
                      </a:r>
                    </a:p>
                  </a:txBody>
                  <a:tcPr/>
                </a:tc>
              </a:tr>
              <a:tr h="370840">
                <a:tc>
                  <a:txBody>
                    <a:bodyPr/>
                    <a:lstStyle/>
                    <a:p>
                      <a:endParaRPr lang="en-GB" sz="1600"/>
                    </a:p>
                  </a:txBody>
                  <a:tcPr/>
                </a:tc>
                <a:tc>
                  <a:txBody>
                    <a:bodyPr/>
                    <a:lstStyle/>
                    <a:p>
                      <a:r>
                        <a:rPr lang="en-GB" sz="1600" dirty="0" smtClean="0">
                          <a:latin typeface="AdvOT863180fb"/>
                        </a:rPr>
                        <a:t>Student feedback and responses during the teaching session (e.g., engagement in class/online, performance on assessment tasks, feedback and evaluations)</a:t>
                      </a:r>
                    </a:p>
                  </a:txBody>
                  <a:tcPr/>
                </a:tc>
              </a:tr>
              <a:tr h="370840">
                <a:tc>
                  <a:txBody>
                    <a:bodyPr/>
                    <a:lstStyle/>
                    <a:p>
                      <a:r>
                        <a:rPr lang="en-GB" sz="1600" dirty="0" smtClean="0"/>
                        <a:t>Teacher related</a:t>
                      </a:r>
                      <a:endParaRPr lang="en-GB" sz="1600" dirty="0"/>
                    </a:p>
                  </a:txBody>
                  <a:tcPr/>
                </a:tc>
                <a:tc>
                  <a:txBody>
                    <a:bodyPr/>
                    <a:lstStyle/>
                    <a:p>
                      <a:r>
                        <a:rPr lang="en-GB" sz="1600" dirty="0" smtClean="0">
                          <a:latin typeface="AdvOT863180fb"/>
                        </a:rPr>
                        <a:t>Beliefs about teaching and learning, in</a:t>
                      </a:r>
                      <a:r>
                        <a:rPr lang="en-GB" sz="1600" dirty="0" smtClean="0">
                          <a:latin typeface="AdvOT863180fb+fb"/>
                        </a:rPr>
                        <a:t>fl</a:t>
                      </a:r>
                      <a:r>
                        <a:rPr lang="en-GB" sz="1600" dirty="0" smtClean="0">
                          <a:latin typeface="AdvOT863180fb"/>
                        </a:rPr>
                        <a:t>uenced by theory, professional learning, others' ideas from literature or collegial discussion</a:t>
                      </a:r>
                      <a:endParaRPr lang="en-GB" sz="1600" dirty="0"/>
                    </a:p>
                  </a:txBody>
                  <a:tcPr/>
                </a:tc>
              </a:tr>
              <a:tr h="370840">
                <a:tc>
                  <a:txBody>
                    <a:bodyPr/>
                    <a:lstStyle/>
                    <a:p>
                      <a:endParaRPr lang="en-GB" sz="1600" dirty="0"/>
                    </a:p>
                  </a:txBody>
                  <a:tcPr/>
                </a:tc>
                <a:tc>
                  <a:txBody>
                    <a:bodyPr/>
                    <a:lstStyle/>
                    <a:p>
                      <a:r>
                        <a:rPr lang="en-GB" sz="1600" dirty="0" smtClean="0">
                          <a:latin typeface="AdvOT863180fb"/>
                        </a:rPr>
                        <a:t>Own prior experience of teaching in this and other contexts</a:t>
                      </a:r>
                      <a:endParaRPr lang="en-GB" sz="1600" dirty="0"/>
                    </a:p>
                  </a:txBody>
                  <a:tcPr/>
                </a:tc>
              </a:tr>
              <a:tr h="370840">
                <a:tc>
                  <a:txBody>
                    <a:bodyPr/>
                    <a:lstStyle/>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latin typeface="AdvOT863180fb"/>
                        </a:rPr>
                        <a:t>Beliefs about themselves as a teacher (e.g., an innovator)</a:t>
                      </a:r>
                    </a:p>
                  </a:txBody>
                  <a:tcPr/>
                </a:tc>
              </a:tr>
              <a:tr h="370840">
                <a:tc>
                  <a:txBody>
                    <a:bodyPr/>
                    <a:lstStyle/>
                    <a:p>
                      <a:r>
                        <a:rPr lang="en-GB" sz="1600" dirty="0" smtClean="0"/>
                        <a:t>Context related</a:t>
                      </a:r>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latin typeface="AdvOT863180fb"/>
                        </a:rPr>
                        <a:t>Colleagues (within institution, within discipline)</a:t>
                      </a:r>
                    </a:p>
                  </a:txBody>
                  <a:tcPr/>
                </a:tc>
              </a:tr>
              <a:tr h="370840">
                <a:tc>
                  <a:txBody>
                    <a:bodyPr/>
                    <a:lstStyle/>
                    <a:p>
                      <a:endParaRPr lang="en-GB" sz="1600" dirty="0"/>
                    </a:p>
                  </a:txBody>
                  <a:tcPr/>
                </a:tc>
                <a:tc>
                  <a:txBody>
                    <a:bodyPr/>
                    <a:lstStyle/>
                    <a:p>
                      <a:r>
                        <a:rPr lang="en-GB" sz="1600" dirty="0" smtClean="0">
                          <a:latin typeface="AdvOT863180fb"/>
                        </a:rPr>
                        <a:t>Industry/professional accreditation</a:t>
                      </a:r>
                      <a:endParaRPr lang="en-GB" sz="1600" dirty="0"/>
                    </a:p>
                  </a:txBody>
                  <a:tcPr/>
                </a:tc>
              </a:tr>
              <a:tr h="370840">
                <a:tc>
                  <a:txBody>
                    <a:bodyPr/>
                    <a:lstStyle/>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latin typeface="AdvOT863180fb"/>
                        </a:rPr>
                        <a:t>Institutional requirements (policy and culture)</a:t>
                      </a:r>
                    </a:p>
                  </a:txBody>
                  <a:tcPr/>
                </a:tc>
              </a:tr>
              <a:tr h="370840">
                <a:tc>
                  <a:txBody>
                    <a:bodyPr/>
                    <a:lstStyle/>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latin typeface="AdvOT863180fb"/>
                        </a:rPr>
                        <a:t>Attributes of the unit (of</a:t>
                      </a:r>
                      <a:r>
                        <a:rPr lang="en-GB" sz="1600" dirty="0" smtClean="0">
                          <a:latin typeface="AdvOT863180fb+fb"/>
                        </a:rPr>
                        <a:t>fi</a:t>
                      </a:r>
                      <a:r>
                        <a:rPr lang="en-GB" sz="1600" dirty="0" smtClean="0">
                          <a:latin typeface="AdvOT863180fb"/>
                        </a:rPr>
                        <a:t>cial description, class size, timetable)</a:t>
                      </a:r>
                    </a:p>
                  </a:txBody>
                  <a:tcPr/>
                </a:tc>
              </a:tr>
              <a:tr h="370840">
                <a:tc>
                  <a:txBody>
                    <a:bodyPr/>
                    <a:lstStyle/>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smtClean="0">
                          <a:latin typeface="AdvOT863180fb"/>
                        </a:rPr>
                        <a:t>Resources (e.g. staff, workload, time, infrastructure)</a:t>
                      </a:r>
                      <a:endParaRPr lang="en-GB" sz="1600" dirty="0" smtClean="0"/>
                    </a:p>
                  </a:txBody>
                  <a:tcPr/>
                </a:tc>
              </a:tr>
            </a:tbl>
          </a:graphicData>
        </a:graphic>
      </p:graphicFrame>
    </p:spTree>
    <p:extLst>
      <p:ext uri="{BB962C8B-B14F-4D97-AF65-F5344CB8AC3E}">
        <p14:creationId xmlns:p14="http://schemas.microsoft.com/office/powerpoint/2010/main" val="16854245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844824"/>
            <a:ext cx="7772400" cy="4611216"/>
          </a:xfrm>
        </p:spPr>
        <p:txBody>
          <a:bodyPr>
            <a:normAutofit lnSpcReduction="10000"/>
          </a:bodyPr>
          <a:lstStyle/>
          <a:p>
            <a:r>
              <a:rPr lang="en-GB" sz="2800" dirty="0">
                <a:solidFill>
                  <a:schemeClr val="tx1"/>
                </a:solidFill>
              </a:rPr>
              <a:t>Changes in the School </a:t>
            </a:r>
            <a:r>
              <a:rPr lang="en-GB" sz="2800" dirty="0" smtClean="0">
                <a:solidFill>
                  <a:schemeClr val="tx1"/>
                </a:solidFill>
              </a:rPr>
              <a:t>curriculum – skills and subjects</a:t>
            </a:r>
            <a:endParaRPr lang="en-GB" sz="2800" dirty="0">
              <a:solidFill>
                <a:schemeClr val="tx1"/>
              </a:solidFill>
            </a:endParaRPr>
          </a:p>
          <a:p>
            <a:r>
              <a:rPr lang="en-GB" sz="2800" dirty="0" smtClean="0">
                <a:solidFill>
                  <a:schemeClr val="tx1"/>
                </a:solidFill>
              </a:rPr>
              <a:t>Diverse, International, Global </a:t>
            </a:r>
          </a:p>
          <a:p>
            <a:r>
              <a:rPr lang="en-GB" sz="2800" dirty="0" smtClean="0">
                <a:solidFill>
                  <a:schemeClr val="tx1"/>
                </a:solidFill>
              </a:rPr>
              <a:t>Discerning / Consumers? / Vocationally orientated</a:t>
            </a:r>
          </a:p>
          <a:p>
            <a:r>
              <a:rPr lang="en-GB" sz="2800" dirty="0" smtClean="0">
                <a:solidFill>
                  <a:schemeClr val="tx1"/>
                </a:solidFill>
              </a:rPr>
              <a:t>Networked - connected</a:t>
            </a:r>
          </a:p>
          <a:p>
            <a:r>
              <a:rPr lang="en-GB" sz="2800" dirty="0" smtClean="0">
                <a:solidFill>
                  <a:schemeClr val="tx1"/>
                </a:solidFill>
              </a:rPr>
              <a:t>Have never known non-digital culture</a:t>
            </a:r>
          </a:p>
          <a:p>
            <a:r>
              <a:rPr lang="en-GB" sz="2800" dirty="0" smtClean="0">
                <a:solidFill>
                  <a:schemeClr val="tx1"/>
                </a:solidFill>
              </a:rPr>
              <a:t>Prefer graphics before text</a:t>
            </a:r>
          </a:p>
          <a:p>
            <a:r>
              <a:rPr lang="en-GB" sz="2800" dirty="0" smtClean="0">
                <a:solidFill>
                  <a:schemeClr val="tx1"/>
                </a:solidFill>
              </a:rPr>
              <a:t>Thrive on instant gratification</a:t>
            </a:r>
          </a:p>
          <a:p>
            <a:r>
              <a:rPr lang="en-GB" sz="2800" dirty="0" smtClean="0">
                <a:solidFill>
                  <a:schemeClr val="tx1"/>
                </a:solidFill>
              </a:rPr>
              <a:t>‘prefer games to work’</a:t>
            </a:r>
          </a:p>
          <a:p>
            <a:endParaRPr lang="en-GB" dirty="0" smtClean="0">
              <a:solidFill>
                <a:schemeClr val="tx1"/>
              </a:solidFill>
            </a:endParaRPr>
          </a:p>
          <a:p>
            <a:endParaRPr lang="en-GB" dirty="0">
              <a:solidFill>
                <a:schemeClr val="tx1"/>
              </a:solidFill>
            </a:endParaRPr>
          </a:p>
        </p:txBody>
      </p:sp>
      <p:sp>
        <p:nvSpPr>
          <p:cNvPr id="2" name="Title 1"/>
          <p:cNvSpPr>
            <a:spLocks noGrp="1"/>
          </p:cNvSpPr>
          <p:nvPr>
            <p:ph type="title"/>
          </p:nvPr>
        </p:nvSpPr>
        <p:spPr>
          <a:xfrm>
            <a:off x="683568" y="260648"/>
            <a:ext cx="7772400" cy="1143000"/>
          </a:xfrm>
        </p:spPr>
        <p:txBody>
          <a:bodyPr/>
          <a:lstStyle/>
          <a:p>
            <a:r>
              <a:rPr lang="en-GB" dirty="0" smtClean="0">
                <a:solidFill>
                  <a:schemeClr val="tx1"/>
                </a:solidFill>
              </a:rPr>
              <a:t>The learner?</a:t>
            </a:r>
            <a:endParaRPr lang="en-GB" dirty="0">
              <a:solidFill>
                <a:schemeClr val="tx1"/>
              </a:solidFill>
            </a:endParaRPr>
          </a:p>
        </p:txBody>
      </p:sp>
    </p:spTree>
    <p:extLst>
      <p:ext uri="{BB962C8B-B14F-4D97-AF65-F5344CB8AC3E}">
        <p14:creationId xmlns:p14="http://schemas.microsoft.com/office/powerpoint/2010/main" val="724302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1700808"/>
            <a:ext cx="7772400" cy="4114800"/>
          </a:xfrm>
        </p:spPr>
        <p:txBody>
          <a:bodyPr>
            <a:normAutofit/>
          </a:bodyPr>
          <a:lstStyle/>
          <a:p>
            <a:r>
              <a:rPr lang="en-GB" dirty="0" smtClean="0">
                <a:solidFill>
                  <a:schemeClr val="tx1"/>
                </a:solidFill>
              </a:rPr>
              <a:t>Theories, Frameworks, Principles</a:t>
            </a:r>
          </a:p>
          <a:p>
            <a:pPr lvl="1"/>
            <a:r>
              <a:rPr lang="en-GB" dirty="0" smtClean="0">
                <a:solidFill>
                  <a:schemeClr val="tx1"/>
                </a:solidFill>
              </a:rPr>
              <a:t>Constructive alignment</a:t>
            </a:r>
          </a:p>
          <a:p>
            <a:pPr lvl="1"/>
            <a:r>
              <a:rPr lang="en-GB" dirty="0" smtClean="0">
                <a:solidFill>
                  <a:schemeClr val="tx1"/>
                </a:solidFill>
              </a:rPr>
              <a:t>Threshold concepts</a:t>
            </a:r>
          </a:p>
          <a:p>
            <a:pPr lvl="1"/>
            <a:r>
              <a:rPr lang="en-GB" dirty="0" smtClean="0">
                <a:solidFill>
                  <a:schemeClr val="tx1"/>
                </a:solidFill>
              </a:rPr>
              <a:t>Learning design models</a:t>
            </a:r>
          </a:p>
          <a:p>
            <a:pPr lvl="2"/>
            <a:r>
              <a:rPr lang="en-GB" dirty="0" smtClean="0">
                <a:solidFill>
                  <a:schemeClr val="tx1"/>
                </a:solidFill>
              </a:rPr>
              <a:t>Backward design</a:t>
            </a:r>
          </a:p>
          <a:p>
            <a:pPr lvl="2"/>
            <a:r>
              <a:rPr lang="en-GB" dirty="0" smtClean="0">
                <a:solidFill>
                  <a:schemeClr val="tx1"/>
                </a:solidFill>
              </a:rPr>
              <a:t>Seven principles of good practice</a:t>
            </a:r>
          </a:p>
          <a:p>
            <a:pPr lvl="2"/>
            <a:r>
              <a:rPr lang="en-GB" dirty="0" smtClean="0">
                <a:solidFill>
                  <a:schemeClr val="tx1"/>
                </a:solidFill>
              </a:rPr>
              <a:t>AUTC Learning Designs</a:t>
            </a:r>
          </a:p>
          <a:p>
            <a:pPr lvl="1"/>
            <a:r>
              <a:rPr lang="en-GB" dirty="0" smtClean="0">
                <a:solidFill>
                  <a:schemeClr val="tx1"/>
                </a:solidFill>
              </a:rPr>
              <a:t>Graduate attributes</a:t>
            </a:r>
          </a:p>
          <a:p>
            <a:pPr lvl="1"/>
            <a:r>
              <a:rPr lang="en-GB" dirty="0" smtClean="0">
                <a:solidFill>
                  <a:schemeClr val="tx1"/>
                </a:solidFill>
              </a:rPr>
              <a:t>Research-inspired Teaching</a:t>
            </a:r>
          </a:p>
          <a:p>
            <a:pPr lvl="1"/>
            <a:r>
              <a:rPr lang="en-GB" dirty="0" smtClean="0">
                <a:solidFill>
                  <a:schemeClr val="tx1"/>
                </a:solidFill>
              </a:rPr>
              <a:t>Embedded employability</a:t>
            </a:r>
          </a:p>
          <a:p>
            <a:pPr lvl="1"/>
            <a:r>
              <a:rPr lang="en-GB" dirty="0" smtClean="0">
                <a:solidFill>
                  <a:schemeClr val="tx1"/>
                </a:solidFill>
              </a:rPr>
              <a:t>Technology-enhanced learning/digital fluency</a:t>
            </a:r>
          </a:p>
          <a:p>
            <a:pPr lvl="1"/>
            <a:r>
              <a:rPr lang="en-GB" dirty="0" smtClean="0">
                <a:solidFill>
                  <a:schemeClr val="tx1"/>
                </a:solidFill>
              </a:rPr>
              <a:t>Intercultural and international engagement</a:t>
            </a:r>
          </a:p>
          <a:p>
            <a:pPr lvl="1"/>
            <a:r>
              <a:rPr lang="en-GB" dirty="0" smtClean="0">
                <a:solidFill>
                  <a:schemeClr val="tx1"/>
                </a:solidFill>
              </a:rPr>
              <a:t>Creativity and enterprise</a:t>
            </a:r>
          </a:p>
        </p:txBody>
      </p:sp>
      <p:sp>
        <p:nvSpPr>
          <p:cNvPr id="2" name="Title 1"/>
          <p:cNvSpPr>
            <a:spLocks noGrp="1"/>
          </p:cNvSpPr>
          <p:nvPr>
            <p:ph type="title"/>
          </p:nvPr>
        </p:nvSpPr>
        <p:spPr/>
        <p:txBody>
          <a:bodyPr/>
          <a:lstStyle/>
          <a:p>
            <a:r>
              <a:rPr lang="en-GB" dirty="0" smtClean="0">
                <a:solidFill>
                  <a:schemeClr val="tx1"/>
                </a:solidFill>
              </a:rPr>
              <a:t>Operationalising</a:t>
            </a:r>
            <a:endParaRPr lang="en-GB" dirty="0">
              <a:solidFill>
                <a:schemeClr val="tx1"/>
              </a:solidFill>
            </a:endParaRPr>
          </a:p>
        </p:txBody>
      </p:sp>
    </p:spTree>
    <p:extLst>
      <p:ext uri="{BB962C8B-B14F-4D97-AF65-F5344CB8AC3E}">
        <p14:creationId xmlns:p14="http://schemas.microsoft.com/office/powerpoint/2010/main" val="42729519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b="1" dirty="0" smtClean="0"/>
              <a:t>The key principle </a:t>
            </a:r>
            <a:r>
              <a:rPr lang="en-GB" dirty="0" smtClean="0"/>
              <a:t>in learning and course design:</a:t>
            </a:r>
          </a:p>
          <a:p>
            <a:endParaRPr lang="en-GB" dirty="0"/>
          </a:p>
          <a:p>
            <a:pPr marL="0" indent="0">
              <a:buNone/>
            </a:pPr>
            <a:r>
              <a:rPr lang="en-GB" dirty="0" smtClean="0"/>
              <a:t>“Good </a:t>
            </a:r>
            <a:r>
              <a:rPr lang="en-GB" dirty="0"/>
              <a:t>design for learning seeks to ensure that there are no inconsistencies between the learning objectives, the chosen activities and how learners are </a:t>
            </a:r>
            <a:r>
              <a:rPr lang="en-GB" dirty="0" smtClean="0"/>
              <a:t>assessed”</a:t>
            </a:r>
          </a:p>
          <a:p>
            <a:pPr marL="0" indent="0">
              <a:buNone/>
            </a:pPr>
            <a:endParaRPr lang="en-GB" dirty="0" smtClean="0"/>
          </a:p>
          <a:p>
            <a:pPr marL="0" indent="0">
              <a:buNone/>
            </a:pPr>
            <a:r>
              <a:rPr lang="en-GB" sz="1800" dirty="0" smtClean="0"/>
              <a:t>(Biggs 1999)</a:t>
            </a:r>
          </a:p>
          <a:p>
            <a:pPr marL="0" indent="0">
              <a:buNone/>
            </a:pPr>
            <a:endParaRPr lang="en-GB" dirty="0" smtClean="0"/>
          </a:p>
          <a:p>
            <a:pPr marL="0" indent="0">
              <a:buNone/>
            </a:pPr>
            <a:endParaRPr lang="en-GB" dirty="0" smtClean="0"/>
          </a:p>
          <a:p>
            <a:pPr marL="0" indent="0">
              <a:buNone/>
            </a:pPr>
            <a:endParaRPr lang="en-GB" dirty="0" smtClean="0"/>
          </a:p>
        </p:txBody>
      </p:sp>
      <p:sp>
        <p:nvSpPr>
          <p:cNvPr id="4" name="Slide Number Placeholder 3"/>
          <p:cNvSpPr>
            <a:spLocks noGrp="1"/>
          </p:cNvSpPr>
          <p:nvPr>
            <p:ph type="sldNum" sz="quarter" idx="12"/>
          </p:nvPr>
        </p:nvSpPr>
        <p:spPr/>
        <p:txBody>
          <a:bodyPr/>
          <a:lstStyle/>
          <a:p>
            <a:fld id="{034DE535-2CA1-4F8F-965D-3B7EF41513D4}" type="slidenum">
              <a:rPr lang="en-GB" smtClean="0">
                <a:solidFill>
                  <a:srgbClr val="0033CC"/>
                </a:solidFill>
              </a:rPr>
              <a:pPr/>
              <a:t>25</a:t>
            </a:fld>
            <a:endParaRPr lang="en-GB">
              <a:solidFill>
                <a:srgbClr val="0033CC"/>
              </a:solidFill>
            </a:endParaRPr>
          </a:p>
        </p:txBody>
      </p:sp>
      <p:sp>
        <p:nvSpPr>
          <p:cNvPr id="2" name="Title 1"/>
          <p:cNvSpPr>
            <a:spLocks noGrp="1"/>
          </p:cNvSpPr>
          <p:nvPr>
            <p:ph type="title"/>
          </p:nvPr>
        </p:nvSpPr>
        <p:spPr/>
        <p:txBody>
          <a:bodyPr/>
          <a:lstStyle/>
          <a:p>
            <a:r>
              <a:rPr lang="en-GB" dirty="0" smtClean="0"/>
              <a:t>Constructive alignment</a:t>
            </a:r>
            <a:endParaRPr lang="en-GB" dirty="0"/>
          </a:p>
        </p:txBody>
      </p:sp>
      <p:pic>
        <p:nvPicPr>
          <p:cNvPr id="6" name="Picture 2" descr="C:\Users\Andrew Turner\AppData\Local\Microsoft\Windows\Temporary Internet Files\Content.IE5\15MP7U0W\MP900442237[1].jpg"/>
          <p:cNvPicPr>
            <a:picLocks noChangeAspect="1" noChangeArrowheads="1"/>
          </p:cNvPicPr>
          <p:nvPr/>
        </p:nvPicPr>
        <p:blipFill rotWithShape="1">
          <a:blip r:embed="rId4" cstate="print"/>
          <a:srcRect t="19215"/>
          <a:stretch/>
        </p:blipFill>
        <p:spPr bwMode="auto">
          <a:xfrm>
            <a:off x="7236296" y="5046886"/>
            <a:ext cx="1556850" cy="1655415"/>
          </a:xfrm>
          <a:prstGeom prst="rect">
            <a:avLst/>
          </a:prstGeom>
          <a:noFill/>
        </p:spPr>
      </p:pic>
    </p:spTree>
    <p:custDataLst>
      <p:tags r:id="rId1"/>
    </p:custDataLst>
    <p:extLst>
      <p:ext uri="{BB962C8B-B14F-4D97-AF65-F5344CB8AC3E}">
        <p14:creationId xmlns:p14="http://schemas.microsoft.com/office/powerpoint/2010/main" val="16048379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Constructive alignment</a:t>
            </a:r>
            <a:endParaRPr lang="en-GB" dirty="0"/>
          </a:p>
        </p:txBody>
      </p:sp>
      <p:sp>
        <p:nvSpPr>
          <p:cNvPr id="3" name="Content Placeholder 2"/>
          <p:cNvSpPr>
            <a:spLocks noGrp="1"/>
          </p:cNvSpPr>
          <p:nvPr>
            <p:ph idx="1"/>
          </p:nvPr>
        </p:nvSpPr>
        <p:spPr/>
        <p:txBody>
          <a:bodyPr>
            <a:normAutofit fontScale="92500" lnSpcReduction="20000"/>
          </a:bodyPr>
          <a:lstStyle/>
          <a:p>
            <a:r>
              <a:rPr lang="en-GB" dirty="0"/>
              <a:t>The operational framework for this teaching </a:t>
            </a:r>
            <a:r>
              <a:rPr lang="en-GB" dirty="0" smtClean="0"/>
              <a:t>design:</a:t>
            </a:r>
            <a:endParaRPr lang="en-GB" dirty="0"/>
          </a:p>
          <a:p>
            <a:pPr marL="457200" indent="-457200">
              <a:buFont typeface="+mj-lt"/>
              <a:buAutoNum type="arabicPeriod"/>
            </a:pPr>
            <a:r>
              <a:rPr lang="en-GB" dirty="0" smtClean="0"/>
              <a:t>Describe </a:t>
            </a:r>
            <a:r>
              <a:rPr lang="en-GB" dirty="0"/>
              <a:t>the </a:t>
            </a:r>
            <a:r>
              <a:rPr lang="en-GB" i="1" dirty="0"/>
              <a:t>intended learning outcomes </a:t>
            </a:r>
            <a:r>
              <a:rPr lang="en-GB" dirty="0"/>
              <a:t>(ILOs) for the unit, using </a:t>
            </a:r>
            <a:r>
              <a:rPr lang="en-GB" dirty="0" smtClean="0"/>
              <a:t>one </a:t>
            </a:r>
            <a:r>
              <a:rPr lang="en-GB" i="1" dirty="0" smtClean="0"/>
              <a:t>verb </a:t>
            </a:r>
            <a:r>
              <a:rPr lang="en-GB" dirty="0"/>
              <a:t>(or at most two) for each outcome. The ILO denotes how </a:t>
            </a:r>
            <a:r>
              <a:rPr lang="en-GB" dirty="0" smtClean="0"/>
              <a:t>the content </a:t>
            </a:r>
            <a:r>
              <a:rPr lang="en-GB" dirty="0"/>
              <a:t>or topics are to be dealt with and in what context.</a:t>
            </a:r>
          </a:p>
          <a:p>
            <a:pPr marL="457200" indent="-457200">
              <a:buFont typeface="+mj-lt"/>
              <a:buAutoNum type="arabicPeriod"/>
            </a:pPr>
            <a:r>
              <a:rPr lang="en-GB" dirty="0" smtClean="0"/>
              <a:t>Create </a:t>
            </a:r>
            <a:r>
              <a:rPr lang="en-GB" dirty="0"/>
              <a:t>a learning environment using </a:t>
            </a:r>
            <a:r>
              <a:rPr lang="en-GB" i="1" dirty="0"/>
              <a:t>teaching/learning activities </a:t>
            </a:r>
            <a:r>
              <a:rPr lang="en-GB" dirty="0"/>
              <a:t>(TLAs</a:t>
            </a:r>
            <a:r>
              <a:rPr lang="en-GB" dirty="0" smtClean="0"/>
              <a:t>) that </a:t>
            </a:r>
            <a:r>
              <a:rPr lang="en-GB" dirty="0"/>
              <a:t>require students to engage each verb. In this way the </a:t>
            </a:r>
            <a:r>
              <a:rPr lang="en-GB" dirty="0" smtClean="0"/>
              <a:t>activity nominated </a:t>
            </a:r>
            <a:r>
              <a:rPr lang="en-GB" dirty="0"/>
              <a:t>in the ILO is activated.</a:t>
            </a:r>
          </a:p>
          <a:p>
            <a:pPr marL="457200" indent="-457200">
              <a:buFont typeface="+mj-lt"/>
              <a:buAutoNum type="arabicPeriod"/>
            </a:pPr>
            <a:r>
              <a:rPr lang="en-GB" dirty="0" smtClean="0"/>
              <a:t>Use </a:t>
            </a:r>
            <a:r>
              <a:rPr lang="en-GB" i="1" dirty="0"/>
              <a:t>assessment tasks </a:t>
            </a:r>
            <a:r>
              <a:rPr lang="en-GB" dirty="0"/>
              <a:t>(ATs) that also contain that verb, thus </a:t>
            </a:r>
            <a:r>
              <a:rPr lang="en-GB" dirty="0" smtClean="0"/>
              <a:t>enabling one </a:t>
            </a:r>
            <a:r>
              <a:rPr lang="en-GB" dirty="0"/>
              <a:t>with help of predetermined using rubrics to judge how </a:t>
            </a:r>
            <a:r>
              <a:rPr lang="en-GB" dirty="0" smtClean="0"/>
              <a:t>well students</a:t>
            </a:r>
            <a:r>
              <a:rPr lang="en-GB" dirty="0"/>
              <a:t>’ performances meet the criteria.</a:t>
            </a:r>
          </a:p>
          <a:p>
            <a:pPr marL="457200" indent="-457200">
              <a:buFont typeface="+mj-lt"/>
              <a:buAutoNum type="arabicPeriod"/>
            </a:pPr>
            <a:r>
              <a:rPr lang="en-GB" dirty="0" smtClean="0"/>
              <a:t>Transform </a:t>
            </a:r>
            <a:r>
              <a:rPr lang="en-GB" dirty="0"/>
              <a:t>these judgments into final grades</a:t>
            </a:r>
            <a:r>
              <a:rPr lang="en-GB" dirty="0" smtClean="0"/>
              <a:t>.</a:t>
            </a:r>
          </a:p>
          <a:p>
            <a:pPr marL="0" indent="0">
              <a:buNone/>
            </a:pPr>
            <a:endParaRPr lang="en-GB" dirty="0"/>
          </a:p>
          <a:p>
            <a:pPr marL="0" indent="0">
              <a:buNone/>
            </a:pPr>
            <a:r>
              <a:rPr lang="en-GB" sz="1500" i="1" dirty="0" smtClean="0"/>
              <a:t>(Biggs, 2014: p8)</a:t>
            </a:r>
            <a:endParaRPr lang="en-GB" sz="1500" i="1" dirty="0"/>
          </a:p>
        </p:txBody>
      </p:sp>
    </p:spTree>
    <p:extLst>
      <p:ext uri="{BB962C8B-B14F-4D97-AF65-F5344CB8AC3E}">
        <p14:creationId xmlns:p14="http://schemas.microsoft.com/office/powerpoint/2010/main" val="34990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865" y="2330016"/>
            <a:ext cx="8120271" cy="2197968"/>
          </a:xfrm>
          <a:prstGeom prst="rect">
            <a:avLst/>
          </a:prstGeom>
        </p:spPr>
      </p:pic>
      <p:sp>
        <p:nvSpPr>
          <p:cNvPr id="10" name="TextBox 9"/>
          <p:cNvSpPr txBox="1"/>
          <p:nvPr/>
        </p:nvSpPr>
        <p:spPr>
          <a:xfrm>
            <a:off x="251520" y="6381328"/>
            <a:ext cx="7488832" cy="307777"/>
          </a:xfrm>
          <a:prstGeom prst="rect">
            <a:avLst/>
          </a:prstGeom>
          <a:noFill/>
        </p:spPr>
        <p:txBody>
          <a:bodyPr wrap="square" rtlCol="0">
            <a:spAutoFit/>
          </a:bodyPr>
          <a:lstStyle/>
          <a:p>
            <a:r>
              <a:rPr lang="en-GB" sz="1400" dirty="0"/>
              <a:t>http://exchange.ac.uk/learning-and-teaching-theory-guide/constructive-alignment.html</a:t>
            </a:r>
          </a:p>
        </p:txBody>
      </p:sp>
      <p:sp>
        <p:nvSpPr>
          <p:cNvPr id="2" name="Rectangle 1"/>
          <p:cNvSpPr/>
          <p:nvPr/>
        </p:nvSpPr>
        <p:spPr>
          <a:xfrm>
            <a:off x="2267744" y="5085184"/>
            <a:ext cx="4572000" cy="923330"/>
          </a:xfrm>
          <a:prstGeom prst="rect">
            <a:avLst/>
          </a:prstGeom>
        </p:spPr>
        <p:txBody>
          <a:bodyPr>
            <a:spAutoFit/>
          </a:bodyPr>
          <a:lstStyle/>
          <a:p>
            <a:r>
              <a:rPr lang="en-GB" dirty="0"/>
              <a:t>Learning outcomes describe what a student should be able to do at the end of a period of learning </a:t>
            </a:r>
            <a:endParaRPr lang="en-US" dirty="0"/>
          </a:p>
        </p:txBody>
      </p:sp>
    </p:spTree>
    <p:extLst>
      <p:ext uri="{BB962C8B-B14F-4D97-AF65-F5344CB8AC3E}">
        <p14:creationId xmlns:p14="http://schemas.microsoft.com/office/powerpoint/2010/main" val="18994659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Introducing threshold concepts …</a:t>
            </a:r>
            <a:endParaRPr lang="en-GB" dirty="0"/>
          </a:p>
        </p:txBody>
      </p:sp>
      <p:sp>
        <p:nvSpPr>
          <p:cNvPr id="3" name="Content Placeholder 2"/>
          <p:cNvSpPr>
            <a:spLocks noGrp="1"/>
          </p:cNvSpPr>
          <p:nvPr>
            <p:ph idx="1"/>
          </p:nvPr>
        </p:nvSpPr>
        <p:spPr/>
        <p:txBody>
          <a:bodyPr>
            <a:normAutofit/>
          </a:bodyPr>
          <a:lstStyle/>
          <a:p>
            <a:endParaRPr lang="en-GB" sz="2800" dirty="0" smtClean="0"/>
          </a:p>
          <a:p>
            <a:endParaRPr lang="en-GB" sz="2800" dirty="0"/>
          </a:p>
          <a:p>
            <a:endParaRPr lang="en-GB" sz="2800" dirty="0" smtClean="0"/>
          </a:p>
          <a:p>
            <a:r>
              <a:rPr lang="en-GB" sz="2800" dirty="0" smtClean="0"/>
              <a:t>A </a:t>
            </a:r>
            <a:r>
              <a:rPr lang="en-GB" sz="2800" dirty="0"/>
              <a:t>different way of thinking about course design</a:t>
            </a:r>
          </a:p>
          <a:p>
            <a:endParaRPr lang="en-GB" sz="2800" dirty="0"/>
          </a:p>
        </p:txBody>
      </p:sp>
    </p:spTree>
    <p:extLst>
      <p:ext uri="{BB962C8B-B14F-4D97-AF65-F5344CB8AC3E}">
        <p14:creationId xmlns:p14="http://schemas.microsoft.com/office/powerpoint/2010/main" val="2460389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Threshold concepts</a:t>
            </a:r>
            <a:endParaRPr lang="en-GB" dirty="0"/>
          </a:p>
        </p:txBody>
      </p:sp>
      <p:sp>
        <p:nvSpPr>
          <p:cNvPr id="3" name="Content Placeholder 2"/>
          <p:cNvSpPr>
            <a:spLocks noGrp="1"/>
          </p:cNvSpPr>
          <p:nvPr>
            <p:ph idx="1"/>
          </p:nvPr>
        </p:nvSpPr>
        <p:spPr/>
        <p:txBody>
          <a:bodyPr>
            <a:normAutofit/>
          </a:bodyPr>
          <a:lstStyle/>
          <a:p>
            <a:r>
              <a:rPr lang="en-GB" i="1" dirty="0"/>
              <a:t>A threshold concept can be considered as akin to a portal, opening up a new and </a:t>
            </a:r>
            <a:r>
              <a:rPr lang="en-GB" i="1" dirty="0" smtClean="0"/>
              <a:t>previously inaccessible </a:t>
            </a:r>
            <a:r>
              <a:rPr lang="en-GB" i="1" dirty="0"/>
              <a:t>way of thinking about something. It represents a transformed way </a:t>
            </a:r>
            <a:r>
              <a:rPr lang="en-GB" i="1" dirty="0" smtClean="0"/>
              <a:t>of understanding</a:t>
            </a:r>
            <a:r>
              <a:rPr lang="en-GB" i="1" dirty="0"/>
              <a:t>, or interpreting, or viewing something without which the learner </a:t>
            </a:r>
            <a:r>
              <a:rPr lang="en-GB" i="1" dirty="0" smtClean="0"/>
              <a:t>cannot progress</a:t>
            </a:r>
            <a:r>
              <a:rPr lang="en-GB" i="1" dirty="0"/>
              <a:t>. As a consequence of comprehending a threshold concept there may thus be </a:t>
            </a:r>
            <a:r>
              <a:rPr lang="en-GB" i="1" dirty="0" smtClean="0"/>
              <a:t>a transformed </a:t>
            </a:r>
            <a:r>
              <a:rPr lang="en-GB" i="1" dirty="0"/>
              <a:t>internal view of subject matter, subject landscape, or even world view. </a:t>
            </a:r>
            <a:r>
              <a:rPr lang="en-GB" i="1" dirty="0" smtClean="0"/>
              <a:t>This transformation </a:t>
            </a:r>
            <a:r>
              <a:rPr lang="en-GB" i="1" dirty="0"/>
              <a:t>may be sudden or it may be protracted over a considerable period of time</a:t>
            </a:r>
            <a:r>
              <a:rPr lang="en-GB" i="1" dirty="0" smtClean="0"/>
              <a:t>, with </a:t>
            </a:r>
            <a:r>
              <a:rPr lang="en-GB" i="1" dirty="0"/>
              <a:t>the transition to understanding proving troublesome. Such a transformed view </a:t>
            </a:r>
            <a:r>
              <a:rPr lang="en-GB" i="1" dirty="0" smtClean="0"/>
              <a:t>or landscape </a:t>
            </a:r>
            <a:r>
              <a:rPr lang="en-GB" i="1" dirty="0"/>
              <a:t>may represent how people ‘think’ in a particular discipline, or how they perceive</a:t>
            </a:r>
            <a:r>
              <a:rPr lang="en-GB" i="1" dirty="0" smtClean="0"/>
              <a:t>, apprehend</a:t>
            </a:r>
            <a:r>
              <a:rPr lang="en-GB" i="1" dirty="0"/>
              <a:t>, or experience particular phenomena within that discipline (or more generally</a:t>
            </a:r>
            <a:r>
              <a:rPr lang="en-GB" i="1" dirty="0" smtClean="0"/>
              <a:t>).</a:t>
            </a:r>
          </a:p>
          <a:p>
            <a:r>
              <a:rPr lang="en-GB" sz="1600" i="1" dirty="0" smtClean="0"/>
              <a:t>Meyer &amp; Land, 2003</a:t>
            </a:r>
            <a:endParaRPr lang="en-GB" sz="1600" i="1" dirty="0"/>
          </a:p>
        </p:txBody>
      </p:sp>
    </p:spTree>
    <p:extLst>
      <p:ext uri="{BB962C8B-B14F-4D97-AF65-F5344CB8AC3E}">
        <p14:creationId xmlns:p14="http://schemas.microsoft.com/office/powerpoint/2010/main" val="31460442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4" cstate="print"/>
          <a:srcRect/>
          <a:stretch>
            <a:fillRect/>
          </a:stretch>
        </p:blipFill>
        <p:spPr bwMode="auto">
          <a:xfrm>
            <a:off x="0" y="0"/>
            <a:ext cx="9279172" cy="6858000"/>
          </a:xfrm>
          <a:prstGeom prst="rect">
            <a:avLst/>
          </a:prstGeom>
          <a:noFill/>
          <a:ln w="9525">
            <a:noFill/>
            <a:miter lim="800000"/>
            <a:headEnd/>
            <a:tailEnd/>
          </a:ln>
        </p:spPr>
      </p:pic>
      <p:pic>
        <p:nvPicPr>
          <p:cNvPr id="3" name="Picture 2"/>
          <p:cNvPicPr>
            <a:picLocks noChangeAspect="1" noChangeArrowheads="1"/>
          </p:cNvPicPr>
          <p:nvPr/>
        </p:nvPicPr>
        <p:blipFill>
          <a:blip r:embed="rId5" cstate="print"/>
          <a:srcRect/>
          <a:stretch>
            <a:fillRect/>
          </a:stretch>
        </p:blipFill>
        <p:spPr bwMode="auto">
          <a:xfrm>
            <a:off x="0" y="2852936"/>
            <a:ext cx="1902018" cy="1269306"/>
          </a:xfrm>
          <a:prstGeom prst="rect">
            <a:avLst/>
          </a:prstGeom>
          <a:noFill/>
          <a:ln w="9525">
            <a:noFill/>
            <a:miter lim="800000"/>
            <a:headEnd/>
            <a:tailEnd/>
          </a:ln>
        </p:spPr>
      </p:pic>
      <p:pic>
        <p:nvPicPr>
          <p:cNvPr id="4" name="Picture 2" descr="http://www.uhcw.nhs.uk/clientfiles/Image/Home%20Page%20Icons/nursing_midwifery.jpg"/>
          <p:cNvPicPr>
            <a:picLocks noChangeAspect="1" noChangeArrowheads="1"/>
          </p:cNvPicPr>
          <p:nvPr/>
        </p:nvPicPr>
        <p:blipFill>
          <a:blip r:embed="rId6" cstate="print"/>
          <a:srcRect t="10701" r="38754"/>
          <a:stretch>
            <a:fillRect/>
          </a:stretch>
        </p:blipFill>
        <p:spPr bwMode="auto">
          <a:xfrm>
            <a:off x="6588224" y="2276872"/>
            <a:ext cx="1368152" cy="1201856"/>
          </a:xfrm>
          <a:prstGeom prst="rect">
            <a:avLst/>
          </a:prstGeom>
          <a:noFill/>
        </p:spPr>
      </p:pic>
      <p:sp>
        <p:nvSpPr>
          <p:cNvPr id="6" name="Freeform 5"/>
          <p:cNvSpPr/>
          <p:nvPr/>
        </p:nvSpPr>
        <p:spPr bwMode="auto">
          <a:xfrm>
            <a:off x="1900238" y="3486150"/>
            <a:ext cx="5257800" cy="888207"/>
          </a:xfrm>
          <a:custGeom>
            <a:avLst/>
            <a:gdLst>
              <a:gd name="connsiteX0" fmla="*/ 0 w 5257800"/>
              <a:gd name="connsiteY0" fmla="*/ 542925 h 888207"/>
              <a:gd name="connsiteX1" fmla="*/ 457200 w 5257800"/>
              <a:gd name="connsiteY1" fmla="*/ 628650 h 888207"/>
              <a:gd name="connsiteX2" fmla="*/ 1400175 w 5257800"/>
              <a:gd name="connsiteY2" fmla="*/ 242888 h 888207"/>
              <a:gd name="connsiteX3" fmla="*/ 2000250 w 5257800"/>
              <a:gd name="connsiteY3" fmla="*/ 285750 h 888207"/>
              <a:gd name="connsiteX4" fmla="*/ 1814512 w 5257800"/>
              <a:gd name="connsiteY4" fmla="*/ 714375 h 888207"/>
              <a:gd name="connsiteX5" fmla="*/ 2071687 w 5257800"/>
              <a:gd name="connsiteY5" fmla="*/ 871538 h 888207"/>
              <a:gd name="connsiteX6" fmla="*/ 2843212 w 5257800"/>
              <a:gd name="connsiteY6" fmla="*/ 814388 h 888207"/>
              <a:gd name="connsiteX7" fmla="*/ 2986087 w 5257800"/>
              <a:gd name="connsiteY7" fmla="*/ 671513 h 888207"/>
              <a:gd name="connsiteX8" fmla="*/ 2928937 w 5257800"/>
              <a:gd name="connsiteY8" fmla="*/ 557213 h 888207"/>
              <a:gd name="connsiteX9" fmla="*/ 3400425 w 5257800"/>
              <a:gd name="connsiteY9" fmla="*/ 442913 h 888207"/>
              <a:gd name="connsiteX10" fmla="*/ 3414712 w 5257800"/>
              <a:gd name="connsiteY10" fmla="*/ 300038 h 888207"/>
              <a:gd name="connsiteX11" fmla="*/ 3600450 w 5257800"/>
              <a:gd name="connsiteY11" fmla="*/ 200025 h 888207"/>
              <a:gd name="connsiteX12" fmla="*/ 3800475 w 5257800"/>
              <a:gd name="connsiteY12" fmla="*/ 100013 h 888207"/>
              <a:gd name="connsiteX13" fmla="*/ 3757612 w 5257800"/>
              <a:gd name="connsiteY13" fmla="*/ 42863 h 888207"/>
              <a:gd name="connsiteX14" fmla="*/ 3914775 w 5257800"/>
              <a:gd name="connsiteY14" fmla="*/ 42863 h 888207"/>
              <a:gd name="connsiteX15" fmla="*/ 4557712 w 5257800"/>
              <a:gd name="connsiteY15" fmla="*/ 100013 h 888207"/>
              <a:gd name="connsiteX16" fmla="*/ 5257800 w 5257800"/>
              <a:gd name="connsiteY16" fmla="*/ 0 h 88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57800" h="888207">
                <a:moveTo>
                  <a:pt x="0" y="542925"/>
                </a:moveTo>
                <a:cubicBezTo>
                  <a:pt x="111919" y="610790"/>
                  <a:pt x="223838" y="678656"/>
                  <a:pt x="457200" y="628650"/>
                </a:cubicBezTo>
                <a:cubicBezTo>
                  <a:pt x="690562" y="578644"/>
                  <a:pt x="1143000" y="300038"/>
                  <a:pt x="1400175" y="242888"/>
                </a:cubicBezTo>
                <a:cubicBezTo>
                  <a:pt x="1657350" y="185738"/>
                  <a:pt x="1931194" y="207169"/>
                  <a:pt x="2000250" y="285750"/>
                </a:cubicBezTo>
                <a:cubicBezTo>
                  <a:pt x="2069306" y="364331"/>
                  <a:pt x="1802606" y="616744"/>
                  <a:pt x="1814512" y="714375"/>
                </a:cubicBezTo>
                <a:cubicBezTo>
                  <a:pt x="1826418" y="812006"/>
                  <a:pt x="1900237" y="854869"/>
                  <a:pt x="2071687" y="871538"/>
                </a:cubicBezTo>
                <a:cubicBezTo>
                  <a:pt x="2243137" y="888207"/>
                  <a:pt x="2690812" y="847725"/>
                  <a:pt x="2843212" y="814388"/>
                </a:cubicBezTo>
                <a:cubicBezTo>
                  <a:pt x="2995612" y="781051"/>
                  <a:pt x="2971800" y="714375"/>
                  <a:pt x="2986087" y="671513"/>
                </a:cubicBezTo>
                <a:cubicBezTo>
                  <a:pt x="3000374" y="628651"/>
                  <a:pt x="2859881" y="595313"/>
                  <a:pt x="2928937" y="557213"/>
                </a:cubicBezTo>
                <a:cubicBezTo>
                  <a:pt x="2997993" y="519113"/>
                  <a:pt x="3319463" y="485775"/>
                  <a:pt x="3400425" y="442913"/>
                </a:cubicBezTo>
                <a:cubicBezTo>
                  <a:pt x="3481387" y="400051"/>
                  <a:pt x="3381375" y="340519"/>
                  <a:pt x="3414712" y="300038"/>
                </a:cubicBezTo>
                <a:cubicBezTo>
                  <a:pt x="3448050" y="259557"/>
                  <a:pt x="3536156" y="233362"/>
                  <a:pt x="3600450" y="200025"/>
                </a:cubicBezTo>
                <a:cubicBezTo>
                  <a:pt x="3664744" y="166688"/>
                  <a:pt x="3774281" y="126207"/>
                  <a:pt x="3800475" y="100013"/>
                </a:cubicBezTo>
                <a:cubicBezTo>
                  <a:pt x="3826669" y="73819"/>
                  <a:pt x="3738562" y="52388"/>
                  <a:pt x="3757612" y="42863"/>
                </a:cubicBezTo>
                <a:cubicBezTo>
                  <a:pt x="3776662" y="33338"/>
                  <a:pt x="3781425" y="33338"/>
                  <a:pt x="3914775" y="42863"/>
                </a:cubicBezTo>
                <a:cubicBezTo>
                  <a:pt x="4048125" y="52388"/>
                  <a:pt x="4333875" y="107157"/>
                  <a:pt x="4557712" y="100013"/>
                </a:cubicBezTo>
                <a:cubicBezTo>
                  <a:pt x="4781549" y="92869"/>
                  <a:pt x="5141119" y="16669"/>
                  <a:pt x="5257800" y="0"/>
                </a:cubicBezTo>
              </a:path>
            </a:pathLst>
          </a:custGeom>
          <a:noFill/>
          <a:ln w="5715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1" charset="-128"/>
            </a:endParaRPr>
          </a:p>
        </p:txBody>
      </p:sp>
      <p:sp>
        <p:nvSpPr>
          <p:cNvPr id="7" name="TextBox 6"/>
          <p:cNvSpPr txBox="1"/>
          <p:nvPr/>
        </p:nvSpPr>
        <p:spPr>
          <a:xfrm>
            <a:off x="395536" y="260648"/>
            <a:ext cx="6391301" cy="769441"/>
          </a:xfrm>
          <a:prstGeom prst="rect">
            <a:avLst/>
          </a:prstGeom>
          <a:noFill/>
        </p:spPr>
        <p:txBody>
          <a:bodyPr wrap="none" rtlCol="0">
            <a:spAutoFit/>
          </a:bodyPr>
          <a:lstStyle/>
          <a:p>
            <a:r>
              <a:rPr lang="en-GB" sz="4400" dirty="0" smtClean="0">
                <a:solidFill>
                  <a:schemeClr val="accent2"/>
                </a:solidFill>
              </a:rPr>
              <a:t>The student journey........</a:t>
            </a:r>
            <a:endParaRPr lang="en-GB" sz="4400" dirty="0">
              <a:solidFill>
                <a:schemeClr val="accent2"/>
              </a:solidFill>
            </a:endParaRPr>
          </a:p>
        </p:txBody>
      </p:sp>
      <p:pic>
        <p:nvPicPr>
          <p:cNvPr id="8" name="Picture 2" descr="https://encrypted-tbn3.google.com/images?q=tbn:ANd9GcQoU4K9VZJFSyDQ9DXq9CKNbOodP6nhLZ9Cl5SVxmaXfBjCf4dSHA"/>
          <p:cNvPicPr>
            <a:picLocks noChangeAspect="1" noChangeArrowheads="1"/>
          </p:cNvPicPr>
          <p:nvPr/>
        </p:nvPicPr>
        <p:blipFill>
          <a:blip r:embed="rId7" cstate="print"/>
          <a:srcRect/>
          <a:stretch>
            <a:fillRect/>
          </a:stretch>
        </p:blipFill>
        <p:spPr bwMode="auto">
          <a:xfrm>
            <a:off x="6588224" y="2348880"/>
            <a:ext cx="1299708" cy="1117105"/>
          </a:xfrm>
          <a:prstGeom prst="rect">
            <a:avLst/>
          </a:prstGeom>
          <a:noFill/>
        </p:spPr>
      </p:pic>
      <p:pic>
        <p:nvPicPr>
          <p:cNvPr id="9" name="Picture 8"/>
          <p:cNvPicPr>
            <a:picLocks noChangeAspect="1" noChangeArrowheads="1"/>
          </p:cNvPicPr>
          <p:nvPr/>
        </p:nvPicPr>
        <p:blipFill>
          <a:blip r:embed="rId8" cstate="print"/>
          <a:srcRect/>
          <a:stretch>
            <a:fillRect/>
          </a:stretch>
        </p:blipFill>
        <p:spPr bwMode="auto">
          <a:xfrm>
            <a:off x="6588224" y="2276872"/>
            <a:ext cx="1296144" cy="1296144"/>
          </a:xfrm>
          <a:prstGeom prst="rect">
            <a:avLst/>
          </a:prstGeom>
          <a:noFill/>
          <a:ln w="9525">
            <a:noFill/>
            <a:miter lim="800000"/>
            <a:headEnd/>
            <a:tailEnd/>
          </a:ln>
        </p:spPr>
      </p:pic>
      <p:pic>
        <p:nvPicPr>
          <p:cNvPr id="10" name="Picture 3"/>
          <p:cNvPicPr>
            <a:picLocks noChangeAspect="1" noChangeArrowheads="1"/>
          </p:cNvPicPr>
          <p:nvPr/>
        </p:nvPicPr>
        <p:blipFill>
          <a:blip r:embed="rId9" cstate="print"/>
          <a:srcRect/>
          <a:stretch>
            <a:fillRect/>
          </a:stretch>
        </p:blipFill>
        <p:spPr bwMode="auto">
          <a:xfrm>
            <a:off x="6588224" y="2276872"/>
            <a:ext cx="1460680" cy="1080120"/>
          </a:xfrm>
          <a:prstGeom prst="rect">
            <a:avLst/>
          </a:prstGeom>
          <a:noFill/>
          <a:ln w="9525">
            <a:noFill/>
            <a:miter lim="800000"/>
            <a:headEnd/>
            <a:tailEnd/>
          </a:ln>
        </p:spPr>
      </p:pic>
      <p:pic>
        <p:nvPicPr>
          <p:cNvPr id="7170" name="Picture 2" descr="http://www.biography.com/imported/images/Biography/Images/Profiles/D/Charles-Darwin-9266433-1-402.jpg"/>
          <p:cNvPicPr>
            <a:picLocks noChangeAspect="1" noChangeArrowheads="1"/>
          </p:cNvPicPr>
          <p:nvPr/>
        </p:nvPicPr>
        <p:blipFill>
          <a:blip r:embed="rId10" cstate="print"/>
          <a:srcRect/>
          <a:stretch>
            <a:fillRect/>
          </a:stretch>
        </p:blipFill>
        <p:spPr bwMode="auto">
          <a:xfrm>
            <a:off x="6588224" y="2276873"/>
            <a:ext cx="1512168" cy="1512168"/>
          </a:xfrm>
          <a:prstGeom prst="rect">
            <a:avLst/>
          </a:prstGeom>
          <a:noFill/>
        </p:spPr>
      </p:pic>
    </p:spTree>
    <p:custDataLst>
      <p:tags r:id="rId1"/>
    </p:custDataLst>
    <p:extLst>
      <p:ext uri="{BB962C8B-B14F-4D97-AF65-F5344CB8AC3E}">
        <p14:creationId xmlns:p14="http://schemas.microsoft.com/office/powerpoint/2010/main" val="3409566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20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7170"/>
                                        </p:tgtEl>
                                        <p:attrNameLst>
                                          <p:attrName>style.visibility</p:attrName>
                                        </p:attrNameLst>
                                      </p:cBhvr>
                                      <p:to>
                                        <p:strVal val="visible"/>
                                      </p:to>
                                    </p:set>
                                    <p:animEffect transition="in" filter="wipe(down)">
                                      <p:cBhvr>
                                        <p:cTn id="35"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4" cstate="print"/>
          <a:srcRect/>
          <a:stretch>
            <a:fillRect/>
          </a:stretch>
        </p:blipFill>
        <p:spPr bwMode="auto">
          <a:xfrm>
            <a:off x="179512" y="2348880"/>
            <a:ext cx="930901" cy="621234"/>
          </a:xfrm>
          <a:prstGeom prst="rect">
            <a:avLst/>
          </a:prstGeom>
          <a:noFill/>
          <a:ln w="9525">
            <a:noFill/>
            <a:miter lim="800000"/>
            <a:headEnd/>
            <a:tailEnd/>
          </a:ln>
        </p:spPr>
      </p:pic>
      <p:sp>
        <p:nvSpPr>
          <p:cNvPr id="8" name="Freeform 7"/>
          <p:cNvSpPr/>
          <p:nvPr/>
        </p:nvSpPr>
        <p:spPr>
          <a:xfrm>
            <a:off x="1187624" y="2452688"/>
            <a:ext cx="6552728" cy="607218"/>
          </a:xfrm>
          <a:custGeom>
            <a:avLst/>
            <a:gdLst>
              <a:gd name="connsiteX0" fmla="*/ 0 w 3914775"/>
              <a:gd name="connsiteY0" fmla="*/ 447675 h 607218"/>
              <a:gd name="connsiteX1" fmla="*/ 457200 w 3914775"/>
              <a:gd name="connsiteY1" fmla="*/ 90487 h 607218"/>
              <a:gd name="connsiteX2" fmla="*/ 1085850 w 3914775"/>
              <a:gd name="connsiteY2" fmla="*/ 561975 h 607218"/>
              <a:gd name="connsiteX3" fmla="*/ 1614487 w 3914775"/>
              <a:gd name="connsiteY3" fmla="*/ 33337 h 607218"/>
              <a:gd name="connsiteX4" fmla="*/ 2171700 w 3914775"/>
              <a:gd name="connsiteY4" fmla="*/ 576262 h 607218"/>
              <a:gd name="connsiteX5" fmla="*/ 2686050 w 3914775"/>
              <a:gd name="connsiteY5" fmla="*/ 4762 h 607218"/>
              <a:gd name="connsiteX6" fmla="*/ 3286125 w 3914775"/>
              <a:gd name="connsiteY6" fmla="*/ 604837 h 607218"/>
              <a:gd name="connsiteX7" fmla="*/ 3914775 w 3914775"/>
              <a:gd name="connsiteY7" fmla="*/ 1905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4775" h="607218">
                <a:moveTo>
                  <a:pt x="0" y="447675"/>
                </a:moveTo>
                <a:cubicBezTo>
                  <a:pt x="138112" y="259556"/>
                  <a:pt x="276225" y="71437"/>
                  <a:pt x="457200" y="90487"/>
                </a:cubicBezTo>
                <a:cubicBezTo>
                  <a:pt x="638175" y="109537"/>
                  <a:pt x="892969" y="571500"/>
                  <a:pt x="1085850" y="561975"/>
                </a:cubicBezTo>
                <a:cubicBezTo>
                  <a:pt x="1278731" y="552450"/>
                  <a:pt x="1433512" y="30956"/>
                  <a:pt x="1614487" y="33337"/>
                </a:cubicBezTo>
                <a:cubicBezTo>
                  <a:pt x="1795462" y="35718"/>
                  <a:pt x="1993106" y="581024"/>
                  <a:pt x="2171700" y="576262"/>
                </a:cubicBezTo>
                <a:cubicBezTo>
                  <a:pt x="2350294" y="571500"/>
                  <a:pt x="2500313" y="0"/>
                  <a:pt x="2686050" y="4762"/>
                </a:cubicBezTo>
                <a:cubicBezTo>
                  <a:pt x="2871787" y="9524"/>
                  <a:pt x="3081338" y="602456"/>
                  <a:pt x="3286125" y="604837"/>
                </a:cubicBezTo>
                <a:cubicBezTo>
                  <a:pt x="3490912" y="607218"/>
                  <a:pt x="3817144" y="116681"/>
                  <a:pt x="3914775" y="19050"/>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9" name="Oval 18"/>
          <p:cNvSpPr/>
          <p:nvPr/>
        </p:nvSpPr>
        <p:spPr bwMode="auto">
          <a:xfrm>
            <a:off x="3851920" y="2348880"/>
            <a:ext cx="288032" cy="288032"/>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1" charset="-128"/>
            </a:endParaRPr>
          </a:p>
        </p:txBody>
      </p:sp>
      <p:sp>
        <p:nvSpPr>
          <p:cNvPr id="20" name="Oval 19"/>
          <p:cNvSpPr/>
          <p:nvPr/>
        </p:nvSpPr>
        <p:spPr bwMode="auto">
          <a:xfrm>
            <a:off x="1763688" y="2348880"/>
            <a:ext cx="288032" cy="288032"/>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1" charset="-128"/>
            </a:endParaRPr>
          </a:p>
        </p:txBody>
      </p:sp>
      <p:sp>
        <p:nvSpPr>
          <p:cNvPr id="21" name="Oval 20"/>
          <p:cNvSpPr/>
          <p:nvPr/>
        </p:nvSpPr>
        <p:spPr bwMode="auto">
          <a:xfrm>
            <a:off x="5652120" y="2348880"/>
            <a:ext cx="288032" cy="288032"/>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1" charset="-128"/>
            </a:endParaRPr>
          </a:p>
        </p:txBody>
      </p:sp>
      <p:pic>
        <p:nvPicPr>
          <p:cNvPr id="27" name="Picture 2" descr="http://www.uhcw.nhs.uk/clientfiles/Image/Home%20Page%20Icons/nursing_midwifery.jpg"/>
          <p:cNvPicPr>
            <a:picLocks noChangeAspect="1" noChangeArrowheads="1"/>
          </p:cNvPicPr>
          <p:nvPr/>
        </p:nvPicPr>
        <p:blipFill>
          <a:blip r:embed="rId5" cstate="print"/>
          <a:srcRect t="10701" r="38754"/>
          <a:stretch>
            <a:fillRect/>
          </a:stretch>
        </p:blipFill>
        <p:spPr bwMode="auto">
          <a:xfrm>
            <a:off x="7740352" y="2204864"/>
            <a:ext cx="958295" cy="841816"/>
          </a:xfrm>
          <a:prstGeom prst="rect">
            <a:avLst/>
          </a:prstGeom>
          <a:noFill/>
        </p:spPr>
      </p:pic>
      <p:sp>
        <p:nvSpPr>
          <p:cNvPr id="37" name="TextBox 36"/>
          <p:cNvSpPr txBox="1"/>
          <p:nvPr/>
        </p:nvSpPr>
        <p:spPr>
          <a:xfrm>
            <a:off x="1187624" y="4149080"/>
            <a:ext cx="2710999" cy="369332"/>
          </a:xfrm>
          <a:prstGeom prst="rect">
            <a:avLst/>
          </a:prstGeom>
          <a:noFill/>
        </p:spPr>
        <p:txBody>
          <a:bodyPr wrap="none" rtlCol="0">
            <a:spAutoFit/>
          </a:bodyPr>
          <a:lstStyle/>
          <a:p>
            <a:r>
              <a:rPr lang="en-GB" dirty="0" smtClean="0">
                <a:solidFill>
                  <a:srgbClr val="7030A0"/>
                </a:solidFill>
              </a:rPr>
              <a:t>Language and discourse</a:t>
            </a:r>
          </a:p>
        </p:txBody>
      </p:sp>
      <p:sp>
        <p:nvSpPr>
          <p:cNvPr id="38" name="Title 37"/>
          <p:cNvSpPr>
            <a:spLocks noGrp="1"/>
          </p:cNvSpPr>
          <p:nvPr>
            <p:ph type="title"/>
          </p:nvPr>
        </p:nvSpPr>
        <p:spPr>
          <a:xfrm>
            <a:off x="395536" y="188640"/>
            <a:ext cx="8748464" cy="648072"/>
          </a:xfrm>
        </p:spPr>
        <p:txBody>
          <a:bodyPr/>
          <a:lstStyle/>
          <a:p>
            <a:pPr algn="l">
              <a:spcBef>
                <a:spcPct val="20000"/>
              </a:spcBef>
            </a:pPr>
            <a:r>
              <a:rPr lang="en-GB" sz="3600" dirty="0" smtClean="0"/>
              <a:t>Journey from student to professional</a:t>
            </a:r>
            <a:endParaRPr lang="en-GB" sz="3600" dirty="0"/>
          </a:p>
        </p:txBody>
      </p:sp>
      <p:sp>
        <p:nvSpPr>
          <p:cNvPr id="39" name="TextBox 38"/>
          <p:cNvSpPr txBox="1"/>
          <p:nvPr/>
        </p:nvSpPr>
        <p:spPr>
          <a:xfrm>
            <a:off x="7715404" y="1556792"/>
            <a:ext cx="1454309" cy="646331"/>
          </a:xfrm>
          <a:prstGeom prst="rect">
            <a:avLst/>
          </a:prstGeom>
          <a:noFill/>
        </p:spPr>
        <p:txBody>
          <a:bodyPr wrap="none" rtlCol="0">
            <a:spAutoFit/>
          </a:bodyPr>
          <a:lstStyle/>
          <a:p>
            <a:r>
              <a:rPr lang="en-GB" dirty="0" smtClean="0"/>
              <a:t>To Graduate</a:t>
            </a:r>
          </a:p>
          <a:p>
            <a:r>
              <a:rPr lang="en-GB" dirty="0" smtClean="0"/>
              <a:t>professional</a:t>
            </a:r>
          </a:p>
        </p:txBody>
      </p:sp>
      <p:sp>
        <p:nvSpPr>
          <p:cNvPr id="40" name="TextBox 39"/>
          <p:cNvSpPr txBox="1"/>
          <p:nvPr/>
        </p:nvSpPr>
        <p:spPr>
          <a:xfrm>
            <a:off x="179512" y="1700808"/>
            <a:ext cx="1115616" cy="646331"/>
          </a:xfrm>
          <a:prstGeom prst="rect">
            <a:avLst/>
          </a:prstGeom>
          <a:noFill/>
        </p:spPr>
        <p:txBody>
          <a:bodyPr wrap="square" rtlCol="0">
            <a:spAutoFit/>
          </a:bodyPr>
          <a:lstStyle/>
          <a:p>
            <a:r>
              <a:rPr lang="en-GB" dirty="0" smtClean="0"/>
              <a:t>From student</a:t>
            </a:r>
            <a:endParaRPr lang="en-GB" dirty="0"/>
          </a:p>
        </p:txBody>
      </p:sp>
      <p:sp>
        <p:nvSpPr>
          <p:cNvPr id="41" name="Oval 40"/>
          <p:cNvSpPr/>
          <p:nvPr/>
        </p:nvSpPr>
        <p:spPr bwMode="auto">
          <a:xfrm>
            <a:off x="2195736" y="1052736"/>
            <a:ext cx="1584176" cy="1446422"/>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bg1"/>
                </a:solidFill>
                <a:effectLst/>
                <a:latin typeface="Arial" charset="0"/>
                <a:ea typeface="ＭＳ Ｐゴシック" pitchFamily="1" charset="-128"/>
              </a:rPr>
              <a:t>Threshold knowledge</a:t>
            </a:r>
          </a:p>
        </p:txBody>
      </p:sp>
      <p:sp>
        <p:nvSpPr>
          <p:cNvPr id="42" name="Rectangle 41"/>
          <p:cNvSpPr/>
          <p:nvPr/>
        </p:nvSpPr>
        <p:spPr bwMode="auto">
          <a:xfrm>
            <a:off x="1259632" y="3356992"/>
            <a:ext cx="936104" cy="432048"/>
          </a:xfrm>
          <a:prstGeom prst="rect">
            <a:avLst/>
          </a:prstGeom>
          <a:solidFill>
            <a:schemeClr val="accent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accent2">
                    <a:lumMod val="75000"/>
                  </a:schemeClr>
                </a:solidFill>
                <a:effectLst/>
                <a:latin typeface="Arial" charset="0"/>
                <a:ea typeface="ＭＳ Ｐゴシック" pitchFamily="1" charset="-128"/>
              </a:rPr>
              <a:t>Skills</a:t>
            </a:r>
          </a:p>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smtClean="0">
              <a:ln>
                <a:noFill/>
              </a:ln>
              <a:solidFill>
                <a:schemeClr val="accent2">
                  <a:lumMod val="75000"/>
                </a:schemeClr>
              </a:solidFill>
              <a:effectLst/>
              <a:latin typeface="Arial" charset="0"/>
              <a:ea typeface="ＭＳ Ｐゴシック" pitchFamily="1" charset="-128"/>
            </a:endParaRPr>
          </a:p>
        </p:txBody>
      </p:sp>
      <p:sp>
        <p:nvSpPr>
          <p:cNvPr id="43" name="Rectangle 42"/>
          <p:cNvSpPr/>
          <p:nvPr/>
        </p:nvSpPr>
        <p:spPr bwMode="auto">
          <a:xfrm>
            <a:off x="3491880" y="3356992"/>
            <a:ext cx="936104" cy="432048"/>
          </a:xfrm>
          <a:prstGeom prst="rect">
            <a:avLst/>
          </a:prstGeom>
          <a:solidFill>
            <a:schemeClr val="accent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accent2">
                    <a:lumMod val="75000"/>
                  </a:schemeClr>
                </a:solidFill>
                <a:effectLst/>
                <a:latin typeface="Arial" charset="0"/>
                <a:ea typeface="ＭＳ Ｐゴシック" pitchFamily="1" charset="-128"/>
              </a:rPr>
              <a:t>Skills</a:t>
            </a:r>
          </a:p>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smtClean="0">
              <a:ln>
                <a:noFill/>
              </a:ln>
              <a:solidFill>
                <a:schemeClr val="accent2">
                  <a:lumMod val="75000"/>
                </a:schemeClr>
              </a:solidFill>
              <a:effectLst/>
              <a:latin typeface="Arial" charset="0"/>
              <a:ea typeface="ＭＳ Ｐゴシック" pitchFamily="1" charset="-128"/>
            </a:endParaRPr>
          </a:p>
        </p:txBody>
      </p:sp>
      <p:sp>
        <p:nvSpPr>
          <p:cNvPr id="44" name="Rectangle 43"/>
          <p:cNvSpPr/>
          <p:nvPr/>
        </p:nvSpPr>
        <p:spPr bwMode="auto">
          <a:xfrm>
            <a:off x="5508104" y="3356992"/>
            <a:ext cx="936104" cy="432048"/>
          </a:xfrm>
          <a:prstGeom prst="rect">
            <a:avLst/>
          </a:prstGeom>
          <a:solidFill>
            <a:schemeClr val="accent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accent2">
                    <a:lumMod val="75000"/>
                  </a:schemeClr>
                </a:solidFill>
                <a:effectLst/>
                <a:latin typeface="Arial" charset="0"/>
                <a:ea typeface="ＭＳ Ｐゴシック" pitchFamily="1" charset="-128"/>
              </a:rPr>
              <a:t>Skills</a:t>
            </a:r>
          </a:p>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dirty="0" smtClean="0">
              <a:ln>
                <a:noFill/>
              </a:ln>
              <a:solidFill>
                <a:schemeClr val="accent2">
                  <a:lumMod val="75000"/>
                </a:schemeClr>
              </a:solidFill>
              <a:effectLst/>
              <a:latin typeface="Arial" charset="0"/>
              <a:ea typeface="ＭＳ Ｐゴシック" pitchFamily="1" charset="-128"/>
            </a:endParaRPr>
          </a:p>
        </p:txBody>
      </p:sp>
      <p:cxnSp>
        <p:nvCxnSpPr>
          <p:cNvPr id="48" name="Straight Arrow Connector 47"/>
          <p:cNvCxnSpPr/>
          <p:nvPr/>
        </p:nvCxnSpPr>
        <p:spPr bwMode="auto">
          <a:xfrm>
            <a:off x="3923928" y="4365104"/>
            <a:ext cx="3456384" cy="0"/>
          </a:xfrm>
          <a:prstGeom prst="straightConnector1">
            <a:avLst/>
          </a:prstGeom>
          <a:solidFill>
            <a:schemeClr val="accent1"/>
          </a:solidFill>
          <a:ln w="9525" cap="flat" cmpd="sng" algn="ctr">
            <a:solidFill>
              <a:schemeClr val="accent2"/>
            </a:solidFill>
            <a:prstDash val="solid"/>
            <a:round/>
            <a:headEnd type="none" w="med" len="med"/>
            <a:tailEnd type="arrow"/>
          </a:ln>
          <a:effectLst/>
        </p:spPr>
      </p:cxnSp>
      <p:sp>
        <p:nvSpPr>
          <p:cNvPr id="50" name="TextBox 49"/>
          <p:cNvSpPr txBox="1"/>
          <p:nvPr/>
        </p:nvSpPr>
        <p:spPr>
          <a:xfrm>
            <a:off x="1187624" y="5301208"/>
            <a:ext cx="1377300" cy="369332"/>
          </a:xfrm>
          <a:prstGeom prst="rect">
            <a:avLst/>
          </a:prstGeom>
          <a:noFill/>
        </p:spPr>
        <p:txBody>
          <a:bodyPr wrap="none" rtlCol="0">
            <a:spAutoFit/>
          </a:bodyPr>
          <a:lstStyle/>
          <a:p>
            <a:r>
              <a:rPr lang="en-GB" dirty="0" smtClean="0"/>
              <a:t>Capabilities</a:t>
            </a:r>
            <a:endParaRPr lang="en-GB" dirty="0"/>
          </a:p>
        </p:txBody>
      </p:sp>
      <p:cxnSp>
        <p:nvCxnSpPr>
          <p:cNvPr id="52" name="Straight Arrow Connector 51"/>
          <p:cNvCxnSpPr>
            <a:stCxn id="50" idx="3"/>
          </p:cNvCxnSpPr>
          <p:nvPr/>
        </p:nvCxnSpPr>
        <p:spPr bwMode="auto">
          <a:xfrm>
            <a:off x="2564924" y="5485874"/>
            <a:ext cx="4815388" cy="3135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55" name="TextBox 54"/>
          <p:cNvSpPr txBox="1"/>
          <p:nvPr/>
        </p:nvSpPr>
        <p:spPr>
          <a:xfrm>
            <a:off x="1187624" y="4725144"/>
            <a:ext cx="1326004" cy="369332"/>
          </a:xfrm>
          <a:prstGeom prst="rect">
            <a:avLst/>
          </a:prstGeom>
          <a:noFill/>
        </p:spPr>
        <p:txBody>
          <a:bodyPr wrap="none" rtlCol="0">
            <a:spAutoFit/>
          </a:bodyPr>
          <a:lstStyle/>
          <a:p>
            <a:r>
              <a:rPr lang="en-GB" dirty="0" smtClean="0"/>
              <a:t>Knowledge</a:t>
            </a:r>
            <a:endParaRPr lang="en-GB" dirty="0"/>
          </a:p>
        </p:txBody>
      </p:sp>
      <p:cxnSp>
        <p:nvCxnSpPr>
          <p:cNvPr id="57" name="Straight Arrow Connector 56"/>
          <p:cNvCxnSpPr/>
          <p:nvPr/>
        </p:nvCxnSpPr>
        <p:spPr bwMode="auto">
          <a:xfrm>
            <a:off x="2627784" y="4941168"/>
            <a:ext cx="4752528"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ustDataLst>
      <p:tags r:id="rId1"/>
    </p:custDataLst>
    <p:extLst>
      <p:ext uri="{BB962C8B-B14F-4D97-AF65-F5344CB8AC3E}">
        <p14:creationId xmlns:p14="http://schemas.microsoft.com/office/powerpoint/2010/main" val="304141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37" grpId="0"/>
      <p:bldP spid="41" grpId="0" animBg="1"/>
      <p:bldP spid="42" grpId="0" animBg="1"/>
      <p:bldP spid="43" grpId="0" animBg="1"/>
      <p:bldP spid="44" grpId="0" animBg="1"/>
      <p:bldP spid="50" grpId="0"/>
      <p:bldP spid="5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Threshold Characteristics</a:t>
            </a:r>
            <a:endParaRPr lang="en-US" dirty="0"/>
          </a:p>
        </p:txBody>
      </p:sp>
      <p:sp>
        <p:nvSpPr>
          <p:cNvPr id="5" name="Content Placeholder 4"/>
          <p:cNvSpPr>
            <a:spLocks noGrp="1"/>
          </p:cNvSpPr>
          <p:nvPr>
            <p:ph idx="1"/>
          </p:nvPr>
        </p:nvSpPr>
        <p:spPr/>
        <p:txBody>
          <a:bodyPr>
            <a:normAutofit/>
          </a:bodyPr>
          <a:lstStyle/>
          <a:p>
            <a:pPr>
              <a:buFont typeface="Wingdings" panose="05000000000000000000" pitchFamily="2" charset="2"/>
              <a:buChar char="§"/>
            </a:pPr>
            <a:r>
              <a:rPr lang="en-US" sz="2800" dirty="0" smtClean="0"/>
              <a:t>Transformative</a:t>
            </a:r>
          </a:p>
          <a:p>
            <a:pPr lvl="1">
              <a:buFont typeface="Wingdings" panose="05000000000000000000" pitchFamily="2" charset="2"/>
              <a:buChar char="§"/>
            </a:pPr>
            <a:r>
              <a:rPr lang="en-US" sz="2600" dirty="0" smtClean="0"/>
              <a:t>they </a:t>
            </a:r>
            <a:r>
              <a:rPr lang="en-US" sz="2600" dirty="0"/>
              <a:t>shift a learner’s </a:t>
            </a:r>
            <a:r>
              <a:rPr lang="en-US" sz="2600" dirty="0" smtClean="0"/>
              <a:t>perceptions of </a:t>
            </a:r>
            <a:r>
              <a:rPr lang="en-US" sz="2600" dirty="0"/>
              <a:t>a </a:t>
            </a:r>
            <a:r>
              <a:rPr lang="en-US" sz="2600" dirty="0" smtClean="0"/>
              <a:t>subject</a:t>
            </a:r>
            <a:endParaRPr lang="en-US" sz="2600" dirty="0"/>
          </a:p>
          <a:p>
            <a:pPr>
              <a:buFont typeface="Wingdings" panose="05000000000000000000" pitchFamily="2" charset="2"/>
              <a:buChar char="§"/>
            </a:pPr>
            <a:r>
              <a:rPr lang="en-US" sz="2800" dirty="0" smtClean="0"/>
              <a:t>Irreversible</a:t>
            </a:r>
          </a:p>
          <a:p>
            <a:pPr lvl="1">
              <a:buFont typeface="Wingdings" panose="05000000000000000000" pitchFamily="2" charset="2"/>
              <a:buChar char="§"/>
            </a:pPr>
            <a:r>
              <a:rPr lang="en-US" sz="2600" dirty="0" smtClean="0"/>
              <a:t>once </a:t>
            </a:r>
            <a:r>
              <a:rPr lang="en-US" sz="2600" dirty="0"/>
              <a:t>learned, they are </a:t>
            </a:r>
            <a:r>
              <a:rPr lang="en-US" sz="2600" dirty="0" smtClean="0"/>
              <a:t>hard to unlearn</a:t>
            </a:r>
          </a:p>
          <a:p>
            <a:pPr>
              <a:buFont typeface="Wingdings" panose="05000000000000000000" pitchFamily="2" charset="2"/>
              <a:buChar char="§"/>
            </a:pPr>
            <a:r>
              <a:rPr lang="en-US" sz="2800" dirty="0" smtClean="0"/>
              <a:t>Integrative</a:t>
            </a:r>
          </a:p>
          <a:p>
            <a:pPr lvl="1">
              <a:buFont typeface="Wingdings" panose="05000000000000000000" pitchFamily="2" charset="2"/>
              <a:buChar char="§"/>
            </a:pPr>
            <a:r>
              <a:rPr lang="en-US" sz="2600" dirty="0" smtClean="0"/>
              <a:t>they </a:t>
            </a:r>
            <a:r>
              <a:rPr lang="en-US" sz="2600" dirty="0"/>
              <a:t>expose the inter-</a:t>
            </a:r>
            <a:r>
              <a:rPr lang="en-US" sz="2600" dirty="0" smtClean="0"/>
              <a:t>relatedness of </a:t>
            </a:r>
            <a:r>
              <a:rPr lang="en-US" sz="2600" dirty="0"/>
              <a:t>some things</a:t>
            </a:r>
          </a:p>
          <a:p>
            <a:pPr>
              <a:buFont typeface="Wingdings" panose="05000000000000000000" pitchFamily="2" charset="2"/>
              <a:buChar char="§"/>
            </a:pPr>
            <a:r>
              <a:rPr lang="en-US" sz="2800" dirty="0" smtClean="0"/>
              <a:t>Troublesome</a:t>
            </a:r>
          </a:p>
          <a:p>
            <a:pPr lvl="1">
              <a:buFont typeface="Wingdings" panose="05000000000000000000" pitchFamily="2" charset="2"/>
              <a:buChar char="§"/>
            </a:pPr>
            <a:r>
              <a:rPr lang="en-US" sz="2600" dirty="0" smtClean="0"/>
              <a:t>they </a:t>
            </a:r>
            <a:r>
              <a:rPr lang="en-US" sz="2600" dirty="0"/>
              <a:t>appear </a:t>
            </a:r>
            <a:r>
              <a:rPr lang="en-US" sz="2600" dirty="0" smtClean="0"/>
              <a:t>difficult and </a:t>
            </a:r>
            <a:r>
              <a:rPr lang="en-US" sz="2600" dirty="0"/>
              <a:t>unintuitive</a:t>
            </a:r>
          </a:p>
        </p:txBody>
      </p:sp>
    </p:spTree>
    <p:extLst>
      <p:ext uri="{BB962C8B-B14F-4D97-AF65-F5344CB8AC3E}">
        <p14:creationId xmlns:p14="http://schemas.microsoft.com/office/powerpoint/2010/main" val="4572488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5"/>
          <p:cNvSpPr>
            <a:spLocks noGrp="1" noChangeArrowheads="1"/>
          </p:cNvSpPr>
          <p:nvPr>
            <p:ph type="title"/>
          </p:nvPr>
        </p:nvSpPr>
        <p:spPr/>
        <p:txBody>
          <a:bodyPr/>
          <a:lstStyle/>
          <a:p>
            <a:pPr algn="l"/>
            <a:r>
              <a:rPr lang="en-GB"/>
              <a:t>Threshold concepts</a:t>
            </a:r>
          </a:p>
        </p:txBody>
      </p:sp>
      <p:sp>
        <p:nvSpPr>
          <p:cNvPr id="28678" name="Rectangle 6"/>
          <p:cNvSpPr>
            <a:spLocks noGrp="1" noChangeArrowheads="1"/>
          </p:cNvSpPr>
          <p:nvPr>
            <p:ph idx="1"/>
          </p:nvPr>
        </p:nvSpPr>
        <p:spPr/>
        <p:txBody>
          <a:bodyPr/>
          <a:lstStyle/>
          <a:p>
            <a:pPr>
              <a:buFontTx/>
              <a:buNone/>
            </a:pPr>
            <a:r>
              <a:rPr lang="en-GB" dirty="0"/>
              <a:t>	</a:t>
            </a:r>
            <a:r>
              <a:rPr lang="en-GB" sz="2400" dirty="0"/>
              <a:t>Addresses the concern to teachers of why certain students ‘get stuck’ at particular points in the curriculum whilst others grasp concepts with comparative ease.</a:t>
            </a:r>
          </a:p>
          <a:p>
            <a:pPr>
              <a:buFontTx/>
              <a:buNone/>
            </a:pPr>
            <a:endParaRPr lang="en-GB" sz="2400" dirty="0"/>
          </a:p>
          <a:p>
            <a:pPr>
              <a:buFontTx/>
              <a:buNone/>
            </a:pPr>
            <a:r>
              <a:rPr lang="en-GB" sz="2400" dirty="0"/>
              <a:t>	</a:t>
            </a:r>
            <a:r>
              <a:rPr lang="en-GB" sz="2400" dirty="0" smtClean="0"/>
              <a:t>Threshold concepts = Troublesome knowledge</a:t>
            </a:r>
            <a:endParaRPr lang="en-GB" sz="2400" dirty="0"/>
          </a:p>
        </p:txBody>
      </p:sp>
      <p:pic>
        <p:nvPicPr>
          <p:cNvPr id="40962" name="Picture 2" descr="C:\Users\Andrew Turner\AppData\Local\Microsoft\Windows\Temporary Internet Files\Content.IE5\15MP7U0W\MP900442237[1].jpg"/>
          <p:cNvPicPr>
            <a:picLocks noChangeAspect="1" noChangeArrowheads="1"/>
          </p:cNvPicPr>
          <p:nvPr/>
        </p:nvPicPr>
        <p:blipFill rotWithShape="1">
          <a:blip r:embed="rId4" cstate="print"/>
          <a:srcRect t="19215"/>
          <a:stretch/>
        </p:blipFill>
        <p:spPr bwMode="auto">
          <a:xfrm>
            <a:off x="7236296" y="5046886"/>
            <a:ext cx="1556850" cy="1655415"/>
          </a:xfrm>
          <a:prstGeom prst="rect">
            <a:avLst/>
          </a:prstGeom>
          <a:noFill/>
        </p:spPr>
      </p:pic>
    </p:spTree>
    <p:custDataLst>
      <p:tags r:id="rId1"/>
    </p:custDataLst>
    <p:extLst>
      <p:ext uri="{BB962C8B-B14F-4D97-AF65-F5344CB8AC3E}">
        <p14:creationId xmlns:p14="http://schemas.microsoft.com/office/powerpoint/2010/main" val="29696407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8" name="Picture 4" descr="threshold1"/>
          <p:cNvPicPr>
            <a:picLocks noChangeAspect="1" noChangeArrowheads="1"/>
          </p:cNvPicPr>
          <p:nvPr/>
        </p:nvPicPr>
        <p:blipFill>
          <a:blip r:embed="rId4" cstate="print"/>
          <a:srcRect/>
          <a:stretch>
            <a:fillRect/>
          </a:stretch>
        </p:blipFill>
        <p:spPr bwMode="auto">
          <a:xfrm>
            <a:off x="755576" y="1124744"/>
            <a:ext cx="6084888" cy="4840287"/>
          </a:xfrm>
          <a:prstGeom prst="rect">
            <a:avLst/>
          </a:prstGeom>
          <a:noFill/>
        </p:spPr>
      </p:pic>
      <p:sp>
        <p:nvSpPr>
          <p:cNvPr id="72709" name="Text Box 5"/>
          <p:cNvSpPr txBox="1">
            <a:spLocks noChangeArrowheads="1"/>
          </p:cNvSpPr>
          <p:nvPr/>
        </p:nvSpPr>
        <p:spPr bwMode="auto">
          <a:xfrm>
            <a:off x="684213" y="260350"/>
            <a:ext cx="6264275" cy="830997"/>
          </a:xfrm>
          <a:prstGeom prst="rect">
            <a:avLst/>
          </a:prstGeom>
          <a:noFill/>
          <a:ln w="9525">
            <a:noFill/>
            <a:miter lim="800000"/>
            <a:headEnd/>
            <a:tailEnd/>
          </a:ln>
          <a:effectLst/>
        </p:spPr>
        <p:txBody>
          <a:bodyPr>
            <a:spAutoFit/>
          </a:bodyPr>
          <a:lstStyle/>
          <a:p>
            <a:r>
              <a:rPr lang="en-GB" sz="2400" dirty="0"/>
              <a:t>Threshold concepts can be considered akin to a </a:t>
            </a:r>
            <a:r>
              <a:rPr lang="en-GB" sz="2400" dirty="0" smtClean="0"/>
              <a:t>portal or gateway</a:t>
            </a:r>
            <a:endParaRPr lang="en-GB" sz="2400" dirty="0"/>
          </a:p>
        </p:txBody>
      </p:sp>
    </p:spTree>
    <p:custDataLst>
      <p:tags r:id="rId1"/>
    </p:custDataLst>
    <p:extLst>
      <p:ext uri="{BB962C8B-B14F-4D97-AF65-F5344CB8AC3E}">
        <p14:creationId xmlns:p14="http://schemas.microsoft.com/office/powerpoint/2010/main" val="8673878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4213" y="404813"/>
            <a:ext cx="7772400" cy="1007963"/>
          </a:xfrm>
        </p:spPr>
        <p:txBody>
          <a:bodyPr>
            <a:normAutofit fontScale="90000"/>
          </a:bodyPr>
          <a:lstStyle/>
          <a:p>
            <a:pPr algn="l"/>
            <a:r>
              <a:rPr lang="en-GB" dirty="0" smtClean="0"/>
              <a:t>Activity: Identifying threshold concepts</a:t>
            </a:r>
            <a:endParaRPr lang="en-GB" dirty="0"/>
          </a:p>
        </p:txBody>
      </p:sp>
      <p:sp>
        <p:nvSpPr>
          <p:cNvPr id="29699" name="Rectangle 3"/>
          <p:cNvSpPr>
            <a:spLocks noGrp="1" noChangeArrowheads="1"/>
          </p:cNvSpPr>
          <p:nvPr>
            <p:ph idx="1"/>
          </p:nvPr>
        </p:nvSpPr>
        <p:spPr>
          <a:xfrm>
            <a:off x="683568" y="1844824"/>
            <a:ext cx="7772400" cy="4495800"/>
          </a:xfrm>
        </p:spPr>
        <p:txBody>
          <a:bodyPr/>
          <a:lstStyle/>
          <a:p>
            <a:pPr marL="609600" indent="-609600">
              <a:lnSpc>
                <a:spcPct val="80000"/>
              </a:lnSpc>
            </a:pPr>
            <a:r>
              <a:rPr lang="en-GB" dirty="0" smtClean="0"/>
              <a:t>What </a:t>
            </a:r>
            <a:r>
              <a:rPr lang="en-GB" dirty="0"/>
              <a:t>are the sticking points / key difficulties (threshold concepts) that </a:t>
            </a:r>
            <a:r>
              <a:rPr lang="en-GB" dirty="0" smtClean="0"/>
              <a:t>students face in your discipline. </a:t>
            </a:r>
          </a:p>
          <a:p>
            <a:pPr marL="609600" indent="-609600">
              <a:lnSpc>
                <a:spcPct val="80000"/>
              </a:lnSpc>
            </a:pPr>
            <a:endParaRPr lang="en-GB" dirty="0" smtClean="0"/>
          </a:p>
          <a:p>
            <a:pPr marL="609600" indent="-609600">
              <a:lnSpc>
                <a:spcPct val="80000"/>
              </a:lnSpc>
            </a:pPr>
            <a:r>
              <a:rPr lang="en-GB" dirty="0" smtClean="0"/>
              <a:t>Why </a:t>
            </a:r>
            <a:r>
              <a:rPr lang="en-GB" dirty="0"/>
              <a:t>are these areas difficult for students to grasp</a:t>
            </a:r>
            <a:r>
              <a:rPr lang="en-GB" dirty="0" smtClean="0"/>
              <a:t>?</a:t>
            </a:r>
          </a:p>
          <a:p>
            <a:pPr marL="609600" indent="-609600">
              <a:lnSpc>
                <a:spcPct val="80000"/>
              </a:lnSpc>
            </a:pPr>
            <a:endParaRPr lang="en-GB" dirty="0" smtClean="0"/>
          </a:p>
          <a:p>
            <a:pPr marL="609600" indent="-609600">
              <a:lnSpc>
                <a:spcPct val="80000"/>
              </a:lnSpc>
            </a:pPr>
            <a:r>
              <a:rPr lang="en-GB" dirty="0" smtClean="0"/>
              <a:t>How do you know that the students have acquired the threshold – how have they changed?</a:t>
            </a:r>
          </a:p>
          <a:p>
            <a:pPr marL="609600" indent="-609600">
              <a:lnSpc>
                <a:spcPct val="80000"/>
              </a:lnSpc>
            </a:pPr>
            <a:endParaRPr lang="en-GB" dirty="0"/>
          </a:p>
          <a:p>
            <a:pPr marL="609600" indent="-609600">
              <a:lnSpc>
                <a:spcPct val="80000"/>
              </a:lnSpc>
            </a:pPr>
            <a:r>
              <a:rPr lang="en-GB" dirty="0" smtClean="0"/>
              <a:t>Share in groups: are their any common characteristics</a:t>
            </a:r>
          </a:p>
          <a:p>
            <a:pPr marL="609600" indent="-609600">
              <a:lnSpc>
                <a:spcPct val="80000"/>
              </a:lnSpc>
            </a:pPr>
            <a:endParaRPr lang="en-GB" dirty="0" smtClean="0"/>
          </a:p>
          <a:p>
            <a:pPr marL="609600" indent="-609600">
              <a:lnSpc>
                <a:spcPct val="80000"/>
              </a:lnSpc>
            </a:pPr>
            <a:endParaRPr lang="en-GB" dirty="0" smtClean="0"/>
          </a:p>
          <a:p>
            <a:pPr marL="609600" indent="-609600">
              <a:lnSpc>
                <a:spcPct val="80000"/>
              </a:lnSpc>
            </a:pPr>
            <a:endParaRPr lang="en-GB" dirty="0" smtClean="0"/>
          </a:p>
          <a:p>
            <a:pPr marL="609600" indent="-609600">
              <a:lnSpc>
                <a:spcPct val="80000"/>
              </a:lnSpc>
            </a:pPr>
            <a:endParaRPr lang="en-GB" dirty="0"/>
          </a:p>
        </p:txBody>
      </p:sp>
      <p:pic>
        <p:nvPicPr>
          <p:cNvPr id="2" name="Picture 1"/>
          <p:cNvPicPr>
            <a:picLocks noChangeAspect="1"/>
          </p:cNvPicPr>
          <p:nvPr/>
        </p:nvPicPr>
        <p:blipFill>
          <a:blip r:embed="rId4"/>
          <a:stretch>
            <a:fillRect/>
          </a:stretch>
        </p:blipFill>
        <p:spPr>
          <a:xfrm>
            <a:off x="7236296" y="4801967"/>
            <a:ext cx="1854354" cy="1970705"/>
          </a:xfrm>
          <a:prstGeom prst="rect">
            <a:avLst/>
          </a:prstGeom>
        </p:spPr>
      </p:pic>
    </p:spTree>
    <p:custDataLst>
      <p:tags r:id="rId1"/>
    </p:custDataLst>
    <p:extLst>
      <p:ext uri="{BB962C8B-B14F-4D97-AF65-F5344CB8AC3E}">
        <p14:creationId xmlns:p14="http://schemas.microsoft.com/office/powerpoint/2010/main" val="99607705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GB"/>
              <a:t>Some examples</a:t>
            </a:r>
          </a:p>
        </p:txBody>
      </p:sp>
      <p:sp>
        <p:nvSpPr>
          <p:cNvPr id="71683" name="Rectangle 3"/>
          <p:cNvSpPr>
            <a:spLocks noGrp="1" noChangeArrowheads="1"/>
          </p:cNvSpPr>
          <p:nvPr>
            <p:ph idx="1"/>
          </p:nvPr>
        </p:nvSpPr>
        <p:spPr/>
        <p:txBody>
          <a:bodyPr/>
          <a:lstStyle/>
          <a:p>
            <a:pPr>
              <a:lnSpc>
                <a:spcPct val="90000"/>
              </a:lnSpc>
            </a:pPr>
            <a:r>
              <a:rPr lang="en-GB" dirty="0"/>
              <a:t>Economics – ‘opportunity cost, price, elasticity’</a:t>
            </a:r>
          </a:p>
          <a:p>
            <a:pPr>
              <a:lnSpc>
                <a:spcPct val="90000"/>
              </a:lnSpc>
            </a:pPr>
            <a:r>
              <a:rPr lang="en-GB" dirty="0"/>
              <a:t>Transport design – ‘spatiality</a:t>
            </a:r>
            <a:r>
              <a:rPr lang="en-GB" dirty="0" smtClean="0"/>
              <a:t>’, confidence to challenge</a:t>
            </a:r>
            <a:endParaRPr lang="en-GB" dirty="0"/>
          </a:p>
          <a:p>
            <a:pPr>
              <a:lnSpc>
                <a:spcPct val="90000"/>
              </a:lnSpc>
            </a:pPr>
            <a:r>
              <a:rPr lang="en-GB" dirty="0"/>
              <a:t>Mathematics – ‘complex numbers’</a:t>
            </a:r>
          </a:p>
          <a:p>
            <a:pPr>
              <a:lnSpc>
                <a:spcPct val="90000"/>
              </a:lnSpc>
            </a:pPr>
            <a:r>
              <a:rPr lang="en-US" dirty="0">
                <a:cs typeface="Times New Roman" pitchFamily="18" charset="0"/>
              </a:rPr>
              <a:t>Law - ‘precedence’</a:t>
            </a:r>
          </a:p>
          <a:p>
            <a:pPr>
              <a:lnSpc>
                <a:spcPct val="90000"/>
              </a:lnSpc>
            </a:pPr>
            <a:r>
              <a:rPr lang="en-US" dirty="0">
                <a:cs typeface="Times New Roman" pitchFamily="18" charset="0"/>
              </a:rPr>
              <a:t>Biology, Psychology - ‘evolution’ </a:t>
            </a:r>
          </a:p>
          <a:p>
            <a:pPr>
              <a:lnSpc>
                <a:spcPct val="90000"/>
              </a:lnSpc>
            </a:pPr>
            <a:r>
              <a:rPr lang="en-GB" dirty="0">
                <a:cs typeface="Times New Roman" pitchFamily="18" charset="0"/>
              </a:rPr>
              <a:t>Politics </a:t>
            </a:r>
            <a:r>
              <a:rPr lang="en-US" dirty="0">
                <a:cs typeface="Times New Roman" pitchFamily="18" charset="0"/>
              </a:rPr>
              <a:t>– ‘the state, civil society’</a:t>
            </a:r>
          </a:p>
          <a:p>
            <a:pPr>
              <a:lnSpc>
                <a:spcPct val="90000"/>
              </a:lnSpc>
            </a:pPr>
            <a:r>
              <a:rPr lang="en-GB" dirty="0">
                <a:cs typeface="Times New Roman" pitchFamily="18" charset="0"/>
              </a:rPr>
              <a:t>Medical studies – ‘pain’</a:t>
            </a:r>
          </a:p>
          <a:p>
            <a:pPr>
              <a:lnSpc>
                <a:spcPct val="90000"/>
              </a:lnSpc>
            </a:pPr>
            <a:endParaRPr lang="en-GB" dirty="0"/>
          </a:p>
        </p:txBody>
      </p:sp>
    </p:spTree>
    <p:custDataLst>
      <p:tags r:id="rId1"/>
    </p:custDataLst>
    <p:extLst>
      <p:ext uri="{BB962C8B-B14F-4D97-AF65-F5344CB8AC3E}">
        <p14:creationId xmlns:p14="http://schemas.microsoft.com/office/powerpoint/2010/main" val="41027792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GB" smtClean="0"/>
              <a:t>Implications for teaching</a:t>
            </a:r>
          </a:p>
        </p:txBody>
      </p:sp>
      <p:sp>
        <p:nvSpPr>
          <p:cNvPr id="65539" name="Rectangle 3"/>
          <p:cNvSpPr>
            <a:spLocks noGrp="1" noChangeArrowheads="1"/>
          </p:cNvSpPr>
          <p:nvPr>
            <p:ph idx="1"/>
          </p:nvPr>
        </p:nvSpPr>
        <p:spPr/>
        <p:txBody>
          <a:bodyPr/>
          <a:lstStyle/>
          <a:p>
            <a:pPr>
              <a:lnSpc>
                <a:spcPct val="90000"/>
              </a:lnSpc>
            </a:pPr>
            <a:r>
              <a:rPr lang="en-GB" sz="2000" dirty="0" smtClean="0"/>
              <a:t>Identification of the thresholds within a subject: staff and student perspectives.</a:t>
            </a:r>
          </a:p>
          <a:p>
            <a:pPr>
              <a:lnSpc>
                <a:spcPct val="90000"/>
              </a:lnSpc>
            </a:pPr>
            <a:endParaRPr lang="en-GB" sz="2000" dirty="0" smtClean="0"/>
          </a:p>
          <a:p>
            <a:pPr>
              <a:lnSpc>
                <a:spcPct val="90000"/>
              </a:lnSpc>
            </a:pPr>
            <a:r>
              <a:rPr lang="en-GB" sz="2000" dirty="0" smtClean="0"/>
              <a:t>Creating learning activities designed to “scaffold” or support students to acquire concepts.</a:t>
            </a:r>
          </a:p>
          <a:p>
            <a:pPr>
              <a:lnSpc>
                <a:spcPct val="90000"/>
              </a:lnSpc>
            </a:pPr>
            <a:endParaRPr lang="en-GB" sz="2000" dirty="0" smtClean="0"/>
          </a:p>
          <a:p>
            <a:pPr>
              <a:lnSpc>
                <a:spcPct val="90000"/>
              </a:lnSpc>
            </a:pPr>
            <a:r>
              <a:rPr lang="en-GB" sz="2000" dirty="0" smtClean="0"/>
              <a:t>Whilst students may have feeling of exhilaration brought about by acquiring a concept, they might equality experience a sense of loss or stress.</a:t>
            </a:r>
          </a:p>
          <a:p>
            <a:pPr>
              <a:lnSpc>
                <a:spcPct val="90000"/>
              </a:lnSpc>
            </a:pPr>
            <a:r>
              <a:rPr lang="en-GB" dirty="0" smtClean="0"/>
              <a:t>Understanding students’ ‘pre-threshold’ perspective</a:t>
            </a:r>
            <a:endParaRPr lang="en-GB" sz="2000" dirty="0" smtClean="0"/>
          </a:p>
        </p:txBody>
      </p:sp>
      <p:pic>
        <p:nvPicPr>
          <p:cNvPr id="65540" name="Picture 4" descr="elesgargoyle"/>
          <p:cNvPicPr>
            <a:picLocks noChangeAspect="1" noChangeArrowheads="1"/>
          </p:cNvPicPr>
          <p:nvPr/>
        </p:nvPicPr>
        <p:blipFill>
          <a:blip r:embed="rId4" cstate="print"/>
          <a:srcRect/>
          <a:stretch>
            <a:fillRect/>
          </a:stretch>
        </p:blipFill>
        <p:spPr bwMode="auto">
          <a:xfrm>
            <a:off x="7308304" y="4929012"/>
            <a:ext cx="1625948" cy="1880163"/>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1049627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Implications for the Curriculum</a:t>
            </a:r>
            <a:endParaRPr lang="en-GB" dirty="0"/>
          </a:p>
        </p:txBody>
      </p:sp>
      <p:sp>
        <p:nvSpPr>
          <p:cNvPr id="3" name="Content Placeholder 2"/>
          <p:cNvSpPr>
            <a:spLocks noGrp="1"/>
          </p:cNvSpPr>
          <p:nvPr>
            <p:ph idx="1"/>
          </p:nvPr>
        </p:nvSpPr>
        <p:spPr/>
        <p:txBody>
          <a:bodyPr/>
          <a:lstStyle/>
          <a:p>
            <a:pPr marL="457200" indent="-457200">
              <a:buFont typeface="+mj-lt"/>
              <a:buAutoNum type="arabicPeriod"/>
            </a:pPr>
            <a:r>
              <a:rPr lang="en-GB" dirty="0" smtClean="0"/>
              <a:t>Jewels in the curriculum – focus on the jewels</a:t>
            </a:r>
          </a:p>
          <a:p>
            <a:pPr marL="457200" indent="-457200">
              <a:buFont typeface="+mj-lt"/>
              <a:buAutoNum type="arabicPeriod"/>
            </a:pPr>
            <a:r>
              <a:rPr lang="en-GB" dirty="0" smtClean="0"/>
              <a:t>Engagement is important</a:t>
            </a:r>
          </a:p>
          <a:p>
            <a:pPr marL="457200" indent="-457200">
              <a:buFont typeface="+mj-lt"/>
              <a:buAutoNum type="arabicPeriod"/>
            </a:pPr>
            <a:r>
              <a:rPr lang="en-GB" dirty="0" smtClean="0"/>
              <a:t>Listening for understanding in order to engage with students</a:t>
            </a:r>
          </a:p>
          <a:p>
            <a:pPr marL="457200" indent="-457200">
              <a:buFont typeface="+mj-lt"/>
              <a:buAutoNum type="arabicPeriod"/>
            </a:pPr>
            <a:r>
              <a:rPr lang="en-GB" dirty="0" smtClean="0"/>
              <a:t>Attention has to be paid to the ‘discomforts’ of troublesome knowledge</a:t>
            </a:r>
          </a:p>
          <a:p>
            <a:pPr marL="457200" indent="-457200">
              <a:buFont typeface="+mj-lt"/>
              <a:buAutoNum type="arabicPeriod"/>
            </a:pPr>
            <a:r>
              <a:rPr lang="en-GB" dirty="0" smtClean="0"/>
              <a:t>Teachers need to provide an environment for the ‘toleration of uncertainty’</a:t>
            </a:r>
          </a:p>
          <a:p>
            <a:pPr marL="457200" indent="-457200">
              <a:buFont typeface="+mj-lt"/>
              <a:buAutoNum type="arabicPeriod"/>
            </a:pPr>
            <a:r>
              <a:rPr lang="en-GB" dirty="0" smtClean="0"/>
              <a:t>Provide a means for benchmarking curricula</a:t>
            </a:r>
          </a:p>
          <a:p>
            <a:pPr marL="457200" indent="-457200">
              <a:buFont typeface="+mj-lt"/>
              <a:buAutoNum type="arabicPeriod"/>
            </a:pPr>
            <a:r>
              <a:rPr lang="en-GB" dirty="0" smtClean="0"/>
              <a:t>May be more easier to identify in some subjects (STEM) than others </a:t>
            </a:r>
            <a:r>
              <a:rPr lang="en-GB" smtClean="0"/>
              <a:t>(Humanities)</a:t>
            </a:r>
            <a:endParaRPr lang="en-GB" dirty="0" smtClean="0"/>
          </a:p>
          <a:p>
            <a:pPr marL="457200" indent="-457200">
              <a:buFont typeface="+mj-lt"/>
              <a:buAutoNum type="arabicPeriod"/>
            </a:pPr>
            <a:endParaRPr lang="en-GB" dirty="0" smtClean="0"/>
          </a:p>
          <a:p>
            <a:endParaRPr lang="en-GB" dirty="0" smtClean="0"/>
          </a:p>
        </p:txBody>
      </p:sp>
      <p:sp>
        <p:nvSpPr>
          <p:cNvPr id="4" name="Slide Number Placeholder 3"/>
          <p:cNvSpPr>
            <a:spLocks noGrp="1"/>
          </p:cNvSpPr>
          <p:nvPr>
            <p:ph type="sldNum" sz="quarter" idx="12"/>
          </p:nvPr>
        </p:nvSpPr>
        <p:spPr/>
        <p:txBody>
          <a:bodyPr/>
          <a:lstStyle/>
          <a:p>
            <a:fld id="{034DE535-2CA1-4F8F-965D-3B7EF41513D4}" type="slidenum">
              <a:rPr lang="en-GB" smtClean="0">
                <a:solidFill>
                  <a:srgbClr val="0033CC"/>
                </a:solidFill>
              </a:rPr>
              <a:pPr/>
              <a:t>38</a:t>
            </a:fld>
            <a:endParaRPr lang="en-GB">
              <a:solidFill>
                <a:srgbClr val="0033CC"/>
              </a:solidFill>
            </a:endParaRPr>
          </a:p>
        </p:txBody>
      </p:sp>
    </p:spTree>
    <p:custDataLst>
      <p:tags r:id="rId1"/>
    </p:custDataLst>
    <p:extLst>
      <p:ext uri="{BB962C8B-B14F-4D97-AF65-F5344CB8AC3E}">
        <p14:creationId xmlns:p14="http://schemas.microsoft.com/office/powerpoint/2010/main" val="2977422549"/>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sz="2400" dirty="0" smtClean="0"/>
              <a:t>The shift in the HE landscape has led to a renewed focus on the importance of course design.</a:t>
            </a:r>
          </a:p>
          <a:p>
            <a:endParaRPr lang="en-GB" sz="2400" dirty="0" smtClean="0"/>
          </a:p>
          <a:p>
            <a:r>
              <a:rPr lang="en-GB" sz="2400" dirty="0" smtClean="0"/>
              <a:t>Threshold concepts provide an approach that enables teachers to focus on what is fundamental to a grasp of a subject.</a:t>
            </a:r>
          </a:p>
          <a:p>
            <a:endParaRPr lang="en-GB" sz="2400" dirty="0" smtClean="0"/>
          </a:p>
          <a:p>
            <a:r>
              <a:rPr lang="en-GB" sz="2400" dirty="0" smtClean="0"/>
              <a:t>If learning is at time uncomfortable and challenging – how do we square this with short term satisfaction?</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034DE535-2CA1-4F8F-965D-3B7EF41513D4}" type="slidenum">
              <a:rPr lang="en-GB" smtClean="0">
                <a:solidFill>
                  <a:srgbClr val="0033CC"/>
                </a:solidFill>
              </a:rPr>
              <a:pPr/>
              <a:t>39</a:t>
            </a:fld>
            <a:endParaRPr lang="en-GB">
              <a:solidFill>
                <a:srgbClr val="0033CC"/>
              </a:solidFill>
            </a:endParaRPr>
          </a:p>
        </p:txBody>
      </p:sp>
    </p:spTree>
    <p:custDataLst>
      <p:tags r:id="rId1"/>
    </p:custDataLst>
    <p:extLst>
      <p:ext uri="{BB962C8B-B14F-4D97-AF65-F5344CB8AC3E}">
        <p14:creationId xmlns:p14="http://schemas.microsoft.com/office/powerpoint/2010/main" val="28290203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sz="3200" i="1" dirty="0"/>
              <a:t>If students are to learn desired outcomes in a reasonably effective manner, then the teacher’s fundamental task is to get students to engage in learning activities that are likely to result in their achieving those outcomes. . . . It is helpful to remember that what the student does is actually more important in determining what is learned than what the teacher does. </a:t>
            </a:r>
            <a:r>
              <a:rPr lang="en-GB" dirty="0"/>
              <a:t>(</a:t>
            </a:r>
            <a:r>
              <a:rPr lang="en-GB" dirty="0" err="1"/>
              <a:t>Shuell</a:t>
            </a:r>
            <a:r>
              <a:rPr lang="en-GB" dirty="0"/>
              <a:t>, 1986, p. 429)</a:t>
            </a:r>
          </a:p>
        </p:txBody>
      </p:sp>
    </p:spTree>
    <p:extLst>
      <p:ext uri="{BB962C8B-B14F-4D97-AF65-F5344CB8AC3E}">
        <p14:creationId xmlns:p14="http://schemas.microsoft.com/office/powerpoint/2010/main" val="23958801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769420494"/>
              </p:ext>
            </p:extLst>
          </p:nvPr>
        </p:nvGraphicFramePr>
        <p:xfrm>
          <a:off x="-396552" y="332656"/>
          <a:ext cx="10009112"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107504" y="188640"/>
            <a:ext cx="3854090" cy="369332"/>
          </a:xfrm>
          <a:prstGeom prst="rect">
            <a:avLst/>
          </a:prstGeom>
          <a:noFill/>
        </p:spPr>
        <p:txBody>
          <a:bodyPr wrap="none" rtlCol="0">
            <a:spAutoFit/>
          </a:bodyPr>
          <a:lstStyle/>
          <a:p>
            <a:r>
              <a:rPr lang="en-US" dirty="0" smtClean="0"/>
              <a:t>Making the links to other workshops</a:t>
            </a:r>
            <a:endParaRPr lang="en-US" dirty="0"/>
          </a:p>
        </p:txBody>
      </p:sp>
    </p:spTree>
    <p:extLst>
      <p:ext uri="{BB962C8B-B14F-4D97-AF65-F5344CB8AC3E}">
        <p14:creationId xmlns:p14="http://schemas.microsoft.com/office/powerpoint/2010/main" val="24814941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34DE535-2CA1-4F8F-965D-3B7EF41513D4}" type="slidenum">
              <a:rPr lang="en-GB" smtClean="0">
                <a:solidFill>
                  <a:srgbClr val="0033CC"/>
                </a:solidFill>
              </a:rPr>
              <a:pPr/>
              <a:t>42</a:t>
            </a:fld>
            <a:endParaRPr lang="en-GB">
              <a:solidFill>
                <a:srgbClr val="0033CC"/>
              </a:solidFill>
            </a:endParaRPr>
          </a:p>
        </p:txBody>
      </p:sp>
      <p:pic>
        <p:nvPicPr>
          <p:cNvPr id="4098" name="Picture 2" descr="backward course design ch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04664"/>
            <a:ext cx="7992888" cy="6025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0541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34DE535-2CA1-4F8F-965D-3B7EF41513D4}" type="slidenum">
              <a:rPr lang="en-GB" smtClean="0">
                <a:solidFill>
                  <a:srgbClr val="0033CC"/>
                </a:solidFill>
              </a:rPr>
              <a:pPr/>
              <a:t>43</a:t>
            </a:fld>
            <a:endParaRPr lang="en-GB">
              <a:solidFill>
                <a:srgbClr val="0033CC"/>
              </a:solidFill>
            </a:endParaRPr>
          </a:p>
        </p:txBody>
      </p:sp>
      <p:sp>
        <p:nvSpPr>
          <p:cNvPr id="2" name="Title 1"/>
          <p:cNvSpPr>
            <a:spLocks noGrp="1"/>
          </p:cNvSpPr>
          <p:nvPr>
            <p:ph type="title"/>
          </p:nvPr>
        </p:nvSpPr>
        <p:spPr>
          <a:xfrm>
            <a:off x="539552" y="332656"/>
            <a:ext cx="7772400" cy="936625"/>
          </a:xfrm>
        </p:spPr>
        <p:txBody>
          <a:bodyPr>
            <a:normAutofit/>
          </a:bodyPr>
          <a:lstStyle/>
          <a:p>
            <a:pPr algn="l"/>
            <a:r>
              <a:rPr lang="en-GB" sz="3200" dirty="0" smtClean="0"/>
              <a:t>Seven Principles of good practice in course design</a:t>
            </a:r>
            <a:endParaRPr lang="en-GB" sz="3200" dirty="0"/>
          </a:p>
        </p:txBody>
      </p:sp>
      <p:graphicFrame>
        <p:nvGraphicFramePr>
          <p:cNvPr id="5" name="Diagram 4"/>
          <p:cNvGraphicFramePr/>
          <p:nvPr>
            <p:extLst>
              <p:ext uri="{D42A27DB-BD31-4B8C-83A1-F6EECF244321}">
                <p14:modId xmlns:p14="http://schemas.microsoft.com/office/powerpoint/2010/main" val="633669548"/>
              </p:ext>
            </p:extLst>
          </p:nvPr>
        </p:nvGraphicFramePr>
        <p:xfrm>
          <a:off x="755576" y="1124744"/>
          <a:ext cx="7488832" cy="44644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1331640" y="5661248"/>
            <a:ext cx="6912768" cy="584775"/>
          </a:xfrm>
          <a:prstGeom prst="rect">
            <a:avLst/>
          </a:prstGeom>
          <a:noFill/>
        </p:spPr>
        <p:txBody>
          <a:bodyPr wrap="square" rtlCol="0">
            <a:spAutoFit/>
          </a:bodyPr>
          <a:lstStyle/>
          <a:p>
            <a:pPr eaLnBrk="0" fontAlgn="base" hangingPunct="0">
              <a:spcBef>
                <a:spcPct val="0"/>
              </a:spcBef>
              <a:spcAft>
                <a:spcPct val="0"/>
              </a:spcAft>
            </a:pPr>
            <a:r>
              <a:rPr lang="en-GB" sz="1600" dirty="0" smtClean="0">
                <a:solidFill>
                  <a:srgbClr val="0033CC"/>
                </a:solidFill>
              </a:rPr>
              <a:t>Source: </a:t>
            </a:r>
            <a:r>
              <a:rPr lang="en-GB" sz="1600" dirty="0" err="1" smtClean="0">
                <a:solidFill>
                  <a:srgbClr val="0033CC"/>
                </a:solidFill>
              </a:rPr>
              <a:t>Chickering</a:t>
            </a:r>
            <a:r>
              <a:rPr lang="en-GB" sz="1600" dirty="0" smtClean="0">
                <a:solidFill>
                  <a:srgbClr val="0033CC"/>
                </a:solidFill>
              </a:rPr>
              <a:t>, A.W. and </a:t>
            </a:r>
            <a:r>
              <a:rPr lang="en-GB" sz="1600" dirty="0" err="1" smtClean="0">
                <a:solidFill>
                  <a:srgbClr val="0033CC"/>
                </a:solidFill>
              </a:rPr>
              <a:t>Gamson</a:t>
            </a:r>
            <a:r>
              <a:rPr lang="en-GB" sz="1600" dirty="0" smtClean="0">
                <a:solidFill>
                  <a:srgbClr val="0033CC"/>
                </a:solidFill>
              </a:rPr>
              <a:t>, Z. F. from The American Association for Higher Education Bulletin, March 1987</a:t>
            </a:r>
            <a:endParaRPr lang="en-GB" sz="1600" dirty="0">
              <a:solidFill>
                <a:srgbClr val="0033CC"/>
              </a:solidFill>
            </a:endParaRPr>
          </a:p>
        </p:txBody>
      </p:sp>
    </p:spTree>
    <p:custDataLst>
      <p:tags r:id="rId1"/>
    </p:custDataLst>
    <p:extLst>
      <p:ext uri="{BB962C8B-B14F-4D97-AF65-F5344CB8AC3E}">
        <p14:creationId xmlns:p14="http://schemas.microsoft.com/office/powerpoint/2010/main" val="20491424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7413" y="276269"/>
            <a:ext cx="7543800" cy="1450757"/>
          </a:xfrm>
        </p:spPr>
        <p:txBody>
          <a:bodyPr>
            <a:normAutofit/>
          </a:bodyPr>
          <a:lstStyle/>
          <a:p>
            <a:r>
              <a:rPr lang="en-GB" dirty="0" smtClean="0"/>
              <a:t>Designing instruction for learning</a:t>
            </a:r>
            <a:endParaRPr lang="en-GB" dirty="0"/>
          </a:p>
        </p:txBody>
      </p:sp>
      <p:sp>
        <p:nvSpPr>
          <p:cNvPr id="5" name="Rectangle 4"/>
          <p:cNvSpPr/>
          <p:nvPr/>
        </p:nvSpPr>
        <p:spPr>
          <a:xfrm>
            <a:off x="539552" y="5517232"/>
            <a:ext cx="100811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619672" y="5085184"/>
            <a:ext cx="1008112"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Triangle 7"/>
          <p:cNvSpPr/>
          <p:nvPr/>
        </p:nvSpPr>
        <p:spPr>
          <a:xfrm>
            <a:off x="2807961" y="2636912"/>
            <a:ext cx="3528392" cy="3240360"/>
          </a:xfrm>
          <a:prstGeom prst="rtTriangl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6588224" y="5697252"/>
            <a:ext cx="1008112" cy="1800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341608" y="1907449"/>
            <a:ext cx="1403999" cy="369332"/>
          </a:xfrm>
          <a:prstGeom prst="rect">
            <a:avLst/>
          </a:prstGeom>
          <a:noFill/>
        </p:spPr>
        <p:txBody>
          <a:bodyPr wrap="square" rtlCol="0">
            <a:spAutoFit/>
          </a:bodyPr>
          <a:lstStyle/>
          <a:p>
            <a:r>
              <a:rPr lang="en-GB" dirty="0" smtClean="0"/>
              <a:t>Informing</a:t>
            </a:r>
            <a:endParaRPr lang="en-GB" dirty="0"/>
          </a:p>
        </p:txBody>
      </p:sp>
      <p:sp>
        <p:nvSpPr>
          <p:cNvPr id="11" name="TextBox 10"/>
          <p:cNvSpPr txBox="1"/>
          <p:nvPr/>
        </p:nvSpPr>
        <p:spPr>
          <a:xfrm>
            <a:off x="1553791" y="1907449"/>
            <a:ext cx="2016224" cy="369332"/>
          </a:xfrm>
          <a:prstGeom prst="rect">
            <a:avLst/>
          </a:prstGeom>
          <a:noFill/>
        </p:spPr>
        <p:txBody>
          <a:bodyPr wrap="square" rtlCol="0">
            <a:spAutoFit/>
          </a:bodyPr>
          <a:lstStyle/>
          <a:p>
            <a:r>
              <a:rPr lang="en-GB" dirty="0" smtClean="0"/>
              <a:t>Engagement</a:t>
            </a:r>
            <a:endParaRPr lang="en-GB" dirty="0"/>
          </a:p>
        </p:txBody>
      </p:sp>
      <p:sp>
        <p:nvSpPr>
          <p:cNvPr id="13" name="TextBox 12"/>
          <p:cNvSpPr txBox="1"/>
          <p:nvPr/>
        </p:nvSpPr>
        <p:spPr>
          <a:xfrm>
            <a:off x="3203848" y="1907449"/>
            <a:ext cx="1656184" cy="369332"/>
          </a:xfrm>
          <a:prstGeom prst="rect">
            <a:avLst/>
          </a:prstGeom>
          <a:noFill/>
        </p:spPr>
        <p:txBody>
          <a:bodyPr wrap="square" rtlCol="0">
            <a:spAutoFit/>
          </a:bodyPr>
          <a:lstStyle/>
          <a:p>
            <a:r>
              <a:rPr lang="en-GB" dirty="0" smtClean="0"/>
              <a:t>Practice</a:t>
            </a:r>
            <a:endParaRPr lang="en-GB" dirty="0"/>
          </a:p>
        </p:txBody>
      </p:sp>
      <p:sp>
        <p:nvSpPr>
          <p:cNvPr id="14" name="TextBox 13"/>
          <p:cNvSpPr txBox="1"/>
          <p:nvPr/>
        </p:nvSpPr>
        <p:spPr>
          <a:xfrm>
            <a:off x="5287515" y="1902491"/>
            <a:ext cx="3096344" cy="369332"/>
          </a:xfrm>
          <a:prstGeom prst="rect">
            <a:avLst/>
          </a:prstGeom>
          <a:noFill/>
        </p:spPr>
        <p:txBody>
          <a:bodyPr wrap="square" rtlCol="0">
            <a:spAutoFit/>
          </a:bodyPr>
          <a:lstStyle/>
          <a:p>
            <a:r>
              <a:rPr lang="en-GB" dirty="0" smtClean="0"/>
              <a:t>Summative Assessment</a:t>
            </a:r>
            <a:endParaRPr lang="en-GB" dirty="0"/>
          </a:p>
        </p:txBody>
      </p:sp>
      <p:sp>
        <p:nvSpPr>
          <p:cNvPr id="15" name="TextBox 14"/>
          <p:cNvSpPr txBox="1"/>
          <p:nvPr/>
        </p:nvSpPr>
        <p:spPr>
          <a:xfrm>
            <a:off x="2422971" y="6082675"/>
            <a:ext cx="6696744" cy="461665"/>
          </a:xfrm>
          <a:prstGeom prst="rect">
            <a:avLst/>
          </a:prstGeom>
          <a:noFill/>
        </p:spPr>
        <p:txBody>
          <a:bodyPr wrap="square" rtlCol="0">
            <a:spAutoFit/>
          </a:bodyPr>
          <a:lstStyle/>
          <a:p>
            <a:r>
              <a:rPr lang="en-GB" sz="1200" dirty="0" err="1" smtClean="0"/>
              <a:t>McAlpine</a:t>
            </a:r>
            <a:r>
              <a:rPr lang="en-GB" sz="1200" dirty="0" smtClean="0"/>
              <a:t>, L (2005) Designing learning as well as teaching: a research based model for learning that emphasizes learner practice, </a:t>
            </a:r>
            <a:r>
              <a:rPr lang="en-GB" sz="1200" i="1" dirty="0" smtClean="0"/>
              <a:t>Active Learning in Higher Education</a:t>
            </a:r>
            <a:r>
              <a:rPr lang="en-GB" sz="1200" dirty="0" smtClean="0"/>
              <a:t>, 5(2)</a:t>
            </a:r>
            <a:endParaRPr lang="en-GB" sz="1200" dirty="0"/>
          </a:p>
        </p:txBody>
      </p:sp>
    </p:spTree>
    <p:extLst>
      <p:ext uri="{BB962C8B-B14F-4D97-AF65-F5344CB8AC3E}">
        <p14:creationId xmlns:p14="http://schemas.microsoft.com/office/powerpoint/2010/main" val="16709873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384" t="11130" r="14423" b="4793"/>
          <a:stretch/>
        </p:blipFill>
        <p:spPr bwMode="auto">
          <a:xfrm>
            <a:off x="37070" y="2730"/>
            <a:ext cx="9077289" cy="594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4863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1916832"/>
            <a:ext cx="7970196" cy="4233961"/>
          </a:xfrm>
        </p:spPr>
        <p:txBody>
          <a:bodyPr>
            <a:normAutofit/>
          </a:bodyPr>
          <a:lstStyle/>
          <a:p>
            <a:pPr marL="0" indent="0">
              <a:buNone/>
            </a:pPr>
            <a:r>
              <a:rPr lang="en-GB" dirty="0" smtClean="0">
                <a:solidFill>
                  <a:schemeClr val="tx1"/>
                </a:solidFill>
              </a:rPr>
              <a:t>The </a:t>
            </a:r>
            <a:r>
              <a:rPr lang="en-GB" dirty="0">
                <a:solidFill>
                  <a:schemeClr val="tx1"/>
                </a:solidFill>
              </a:rPr>
              <a:t>drive toward greater flexibility is influenced by</a:t>
            </a:r>
            <a:r>
              <a:rPr lang="en-GB" dirty="0" smtClean="0">
                <a:solidFill>
                  <a:schemeClr val="tx1"/>
                </a:solidFill>
              </a:rPr>
              <a:t>:</a:t>
            </a:r>
            <a:endParaRPr lang="en-GB" dirty="0">
              <a:solidFill>
                <a:schemeClr val="tx1"/>
              </a:solidFill>
            </a:endParaRPr>
          </a:p>
          <a:p>
            <a:pPr lvl="1">
              <a:spcBef>
                <a:spcPts val="600"/>
              </a:spcBef>
            </a:pPr>
            <a:r>
              <a:rPr lang="en-GB" dirty="0" smtClean="0">
                <a:solidFill>
                  <a:schemeClr val="tx1"/>
                </a:solidFill>
              </a:rPr>
              <a:t>the </a:t>
            </a:r>
            <a:r>
              <a:rPr lang="en-GB" dirty="0">
                <a:solidFill>
                  <a:schemeClr val="tx1"/>
                </a:solidFill>
              </a:rPr>
              <a:t>marketisation of higher </a:t>
            </a:r>
            <a:r>
              <a:rPr lang="en-GB" dirty="0" smtClean="0">
                <a:solidFill>
                  <a:schemeClr val="tx1"/>
                </a:solidFill>
              </a:rPr>
              <a:t>education;</a:t>
            </a:r>
          </a:p>
          <a:p>
            <a:pPr lvl="1">
              <a:spcBef>
                <a:spcPts val="600"/>
              </a:spcBef>
            </a:pPr>
            <a:r>
              <a:rPr lang="en-GB" dirty="0" smtClean="0">
                <a:solidFill>
                  <a:schemeClr val="tx1"/>
                </a:solidFill>
              </a:rPr>
              <a:t>the </a:t>
            </a:r>
            <a:r>
              <a:rPr lang="en-GB" dirty="0">
                <a:solidFill>
                  <a:schemeClr val="tx1"/>
                </a:solidFill>
              </a:rPr>
              <a:t>emergence of </a:t>
            </a:r>
            <a:r>
              <a:rPr lang="en-GB" dirty="0" smtClean="0">
                <a:solidFill>
                  <a:schemeClr val="tx1"/>
                </a:solidFill>
              </a:rPr>
              <a:t>students-as-consumers, exerting </a:t>
            </a:r>
            <a:r>
              <a:rPr lang="en-GB" dirty="0">
                <a:solidFill>
                  <a:schemeClr val="tx1"/>
                </a:solidFill>
              </a:rPr>
              <a:t>wishes for new kinds of educational </a:t>
            </a:r>
            <a:r>
              <a:rPr lang="en-GB" dirty="0" smtClean="0">
                <a:solidFill>
                  <a:schemeClr val="tx1"/>
                </a:solidFill>
              </a:rPr>
              <a:t>provision;</a:t>
            </a:r>
          </a:p>
          <a:p>
            <a:pPr lvl="1">
              <a:spcBef>
                <a:spcPts val="600"/>
              </a:spcBef>
            </a:pPr>
            <a:r>
              <a:rPr lang="en-GB" dirty="0" smtClean="0">
                <a:solidFill>
                  <a:schemeClr val="tx1"/>
                </a:solidFill>
              </a:rPr>
              <a:t>the </a:t>
            </a:r>
            <a:r>
              <a:rPr lang="en-GB" dirty="0">
                <a:solidFill>
                  <a:schemeClr val="tx1"/>
                </a:solidFill>
              </a:rPr>
              <a:t>potential of new digital technologies; </a:t>
            </a:r>
            <a:r>
              <a:rPr lang="en-GB" dirty="0" smtClean="0">
                <a:solidFill>
                  <a:schemeClr val="tx1"/>
                </a:solidFill>
              </a:rPr>
              <a:t>and</a:t>
            </a:r>
          </a:p>
          <a:p>
            <a:pPr lvl="1">
              <a:spcBef>
                <a:spcPts val="600"/>
              </a:spcBef>
            </a:pPr>
            <a:r>
              <a:rPr lang="en-GB" dirty="0" smtClean="0">
                <a:solidFill>
                  <a:schemeClr val="tx1"/>
                </a:solidFill>
              </a:rPr>
              <a:t>the </a:t>
            </a:r>
            <a:r>
              <a:rPr lang="en-GB" dirty="0">
                <a:solidFill>
                  <a:schemeClr val="tx1"/>
                </a:solidFill>
              </a:rPr>
              <a:t>apparent potential (that new educational environments are opening) for widening higher education at reduced unit costs</a:t>
            </a:r>
            <a:r>
              <a:rPr lang="en-GB" dirty="0" smtClean="0">
                <a:solidFill>
                  <a:schemeClr val="tx1"/>
                </a:solidFill>
              </a:rPr>
              <a:t>.</a:t>
            </a:r>
          </a:p>
        </p:txBody>
      </p:sp>
      <p:sp>
        <p:nvSpPr>
          <p:cNvPr id="2" name="Title 1"/>
          <p:cNvSpPr>
            <a:spLocks noGrp="1"/>
          </p:cNvSpPr>
          <p:nvPr>
            <p:ph type="title"/>
          </p:nvPr>
        </p:nvSpPr>
        <p:spPr/>
        <p:txBody>
          <a:bodyPr/>
          <a:lstStyle/>
          <a:p>
            <a:r>
              <a:rPr lang="en-GB" dirty="0" smtClean="0">
                <a:solidFill>
                  <a:schemeClr val="tx1"/>
                </a:solidFill>
              </a:rPr>
              <a:t>Flexibility</a:t>
            </a:r>
            <a:endParaRPr lang="en-GB" dirty="0">
              <a:solidFill>
                <a:schemeClr val="tx1"/>
              </a:solidFill>
            </a:endParaRPr>
          </a:p>
        </p:txBody>
      </p:sp>
      <p:sp>
        <p:nvSpPr>
          <p:cNvPr id="4" name="TextBox 3"/>
          <p:cNvSpPr txBox="1"/>
          <p:nvPr/>
        </p:nvSpPr>
        <p:spPr>
          <a:xfrm>
            <a:off x="3779912" y="5589240"/>
            <a:ext cx="3820713" cy="369332"/>
          </a:xfrm>
          <a:prstGeom prst="rect">
            <a:avLst/>
          </a:prstGeom>
          <a:noFill/>
        </p:spPr>
        <p:txBody>
          <a:bodyPr wrap="square" rtlCol="0">
            <a:spAutoFit/>
          </a:bodyPr>
          <a:lstStyle/>
          <a:p>
            <a:pPr marL="0" lvl="1" algn="r"/>
            <a:r>
              <a:rPr lang="en-GB" dirty="0">
                <a:solidFill>
                  <a:srgbClr val="002060"/>
                </a:solidFill>
                <a:latin typeface="Calibri" panose="020F0502020204030204" pitchFamily="34" charset="0"/>
              </a:rPr>
              <a:t>Barnett (2014: 8</a:t>
            </a:r>
            <a:r>
              <a:rPr lang="en-GB" dirty="0" smtClean="0">
                <a:solidFill>
                  <a:srgbClr val="002060"/>
                </a:solidFill>
                <a:latin typeface="Calibri" panose="020F0502020204030204" pitchFamily="34" charset="0"/>
              </a:rPr>
              <a:t>)</a:t>
            </a:r>
            <a:endParaRPr lang="en-GB" dirty="0">
              <a:solidFill>
                <a:srgbClr val="002060"/>
              </a:solidFill>
              <a:latin typeface="Calibri" panose="020F0502020204030204" pitchFamily="34" charset="0"/>
            </a:endParaRPr>
          </a:p>
        </p:txBody>
      </p:sp>
    </p:spTree>
    <p:extLst>
      <p:ext uri="{BB962C8B-B14F-4D97-AF65-F5344CB8AC3E}">
        <p14:creationId xmlns:p14="http://schemas.microsoft.com/office/powerpoint/2010/main" val="2511051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76" y="1737361"/>
            <a:ext cx="7224643" cy="4689306"/>
          </a:xfrm>
        </p:spPr>
        <p:txBody>
          <a:bodyPr>
            <a:noAutofit/>
          </a:bodyPr>
          <a:lstStyle/>
          <a:p>
            <a:r>
              <a:rPr lang="en-GB" sz="2400" dirty="0" smtClean="0">
                <a:solidFill>
                  <a:schemeClr val="tx1"/>
                </a:solidFill>
              </a:rPr>
              <a:t>Sector </a:t>
            </a:r>
            <a:r>
              <a:rPr lang="en-GB" sz="2400" dirty="0">
                <a:solidFill>
                  <a:schemeClr val="tx1"/>
                </a:solidFill>
              </a:rPr>
              <a:t>flexibility: </a:t>
            </a:r>
            <a:endParaRPr lang="en-GB" sz="2400" dirty="0" smtClean="0">
              <a:solidFill>
                <a:schemeClr val="tx1"/>
              </a:solidFill>
            </a:endParaRPr>
          </a:p>
          <a:p>
            <a:pPr lvl="1"/>
            <a:r>
              <a:rPr lang="en-GB" sz="2000" dirty="0" smtClean="0">
                <a:solidFill>
                  <a:schemeClr val="tx1"/>
                </a:solidFill>
              </a:rPr>
              <a:t>enabling </a:t>
            </a:r>
            <a:r>
              <a:rPr lang="en-GB" sz="2000" dirty="0">
                <a:solidFill>
                  <a:schemeClr val="tx1"/>
                </a:solidFill>
              </a:rPr>
              <a:t>flexible entry points for students to higher education study </a:t>
            </a:r>
            <a:r>
              <a:rPr lang="en-GB" sz="2000" dirty="0" smtClean="0">
                <a:solidFill>
                  <a:schemeClr val="tx1"/>
                </a:solidFill>
              </a:rPr>
              <a:t>programmes</a:t>
            </a:r>
            <a:endParaRPr lang="en-GB" sz="2000" dirty="0">
              <a:solidFill>
                <a:schemeClr val="tx1"/>
              </a:solidFill>
            </a:endParaRPr>
          </a:p>
          <a:p>
            <a:pPr>
              <a:spcBef>
                <a:spcPts val="1000"/>
              </a:spcBef>
            </a:pPr>
            <a:r>
              <a:rPr lang="en-GB" sz="2400" dirty="0" smtClean="0">
                <a:solidFill>
                  <a:schemeClr val="tx1"/>
                </a:solidFill>
              </a:rPr>
              <a:t>Institutional </a:t>
            </a:r>
            <a:r>
              <a:rPr lang="en-GB" sz="2400" dirty="0">
                <a:solidFill>
                  <a:schemeClr val="tx1"/>
                </a:solidFill>
              </a:rPr>
              <a:t>flexibility</a:t>
            </a:r>
            <a:r>
              <a:rPr lang="en-GB" sz="2400" dirty="0" smtClean="0">
                <a:solidFill>
                  <a:schemeClr val="tx1"/>
                </a:solidFill>
              </a:rPr>
              <a:t>:</a:t>
            </a:r>
          </a:p>
          <a:p>
            <a:pPr lvl="1"/>
            <a:r>
              <a:rPr lang="en-GB" sz="2000" dirty="0" smtClean="0">
                <a:solidFill>
                  <a:schemeClr val="tx1"/>
                </a:solidFill>
              </a:rPr>
              <a:t>having </a:t>
            </a:r>
            <a:r>
              <a:rPr lang="en-GB" sz="2000" dirty="0">
                <a:solidFill>
                  <a:schemeClr val="tx1"/>
                </a:solidFill>
              </a:rPr>
              <a:t>institutional responsiveness to student expectations and </a:t>
            </a:r>
            <a:r>
              <a:rPr lang="en-GB" sz="2000" dirty="0" smtClean="0">
                <a:solidFill>
                  <a:schemeClr val="tx1"/>
                </a:solidFill>
              </a:rPr>
              <a:t>needs</a:t>
            </a:r>
            <a:endParaRPr lang="en-GB" sz="2000" dirty="0">
              <a:solidFill>
                <a:schemeClr val="tx1"/>
              </a:solidFill>
            </a:endParaRPr>
          </a:p>
          <a:p>
            <a:pPr>
              <a:spcBef>
                <a:spcPts val="1000"/>
              </a:spcBef>
            </a:pPr>
            <a:r>
              <a:rPr lang="en-GB" sz="2400" dirty="0" smtClean="0">
                <a:solidFill>
                  <a:schemeClr val="tx1"/>
                </a:solidFill>
              </a:rPr>
              <a:t>Pedagogical </a:t>
            </a:r>
            <a:r>
              <a:rPr lang="en-GB" sz="2400" dirty="0">
                <a:solidFill>
                  <a:schemeClr val="tx1"/>
                </a:solidFill>
              </a:rPr>
              <a:t>flexibility: </a:t>
            </a:r>
            <a:endParaRPr lang="en-GB" sz="2400" dirty="0" smtClean="0">
              <a:solidFill>
                <a:schemeClr val="tx1"/>
              </a:solidFill>
            </a:endParaRPr>
          </a:p>
          <a:p>
            <a:pPr lvl="1"/>
            <a:r>
              <a:rPr lang="en-GB" sz="2000" dirty="0" smtClean="0">
                <a:solidFill>
                  <a:schemeClr val="tx1"/>
                </a:solidFill>
              </a:rPr>
              <a:t>having </a:t>
            </a:r>
            <a:r>
              <a:rPr lang="en-GB" sz="2000" dirty="0">
                <a:solidFill>
                  <a:schemeClr val="tx1"/>
                </a:solidFill>
              </a:rPr>
              <a:t>flexibility within teaching and learning processes, including allowing academic staff control over teaching methods and the latitude to respond to different </a:t>
            </a:r>
            <a:r>
              <a:rPr lang="en-GB" sz="2000" dirty="0" smtClean="0">
                <a:solidFill>
                  <a:schemeClr val="tx1"/>
                </a:solidFill>
              </a:rPr>
              <a:t>circumstances</a:t>
            </a:r>
            <a:endParaRPr lang="en-GB" sz="2000" dirty="0">
              <a:solidFill>
                <a:schemeClr val="tx1"/>
              </a:solidFill>
            </a:endParaRPr>
          </a:p>
          <a:p>
            <a:pPr>
              <a:spcBef>
                <a:spcPts val="1000"/>
              </a:spcBef>
            </a:pPr>
            <a:r>
              <a:rPr lang="en-GB" sz="2400" dirty="0" smtClean="0">
                <a:solidFill>
                  <a:schemeClr val="tx1"/>
                </a:solidFill>
              </a:rPr>
              <a:t>Learner </a:t>
            </a:r>
            <a:r>
              <a:rPr lang="en-GB" sz="2400" dirty="0">
                <a:solidFill>
                  <a:schemeClr val="tx1"/>
                </a:solidFill>
              </a:rPr>
              <a:t>flexibility: </a:t>
            </a:r>
            <a:endParaRPr lang="en-GB" sz="2400" dirty="0" smtClean="0">
              <a:solidFill>
                <a:schemeClr val="tx1"/>
              </a:solidFill>
            </a:endParaRPr>
          </a:p>
          <a:p>
            <a:pPr lvl="1"/>
            <a:r>
              <a:rPr lang="en-GB" sz="2000" dirty="0" smtClean="0">
                <a:solidFill>
                  <a:schemeClr val="tx1"/>
                </a:solidFill>
              </a:rPr>
              <a:t>student </a:t>
            </a:r>
            <a:r>
              <a:rPr lang="en-GB" sz="2000" dirty="0">
                <a:solidFill>
                  <a:schemeClr val="tx1"/>
                </a:solidFill>
              </a:rPr>
              <a:t>choice within their learning </a:t>
            </a:r>
            <a:r>
              <a:rPr lang="en-GB" sz="2000" dirty="0" smtClean="0">
                <a:solidFill>
                  <a:schemeClr val="tx1"/>
                </a:solidFill>
              </a:rPr>
              <a:t>experience</a:t>
            </a:r>
            <a:endParaRPr lang="en-GB" sz="2000" dirty="0">
              <a:solidFill>
                <a:schemeClr val="tx1"/>
              </a:solidFill>
            </a:endParaRPr>
          </a:p>
        </p:txBody>
      </p:sp>
      <p:sp>
        <p:nvSpPr>
          <p:cNvPr id="2" name="Title 1"/>
          <p:cNvSpPr>
            <a:spLocks noGrp="1"/>
          </p:cNvSpPr>
          <p:nvPr>
            <p:ph type="title"/>
          </p:nvPr>
        </p:nvSpPr>
        <p:spPr/>
        <p:txBody>
          <a:bodyPr>
            <a:normAutofit/>
          </a:bodyPr>
          <a:lstStyle/>
          <a:p>
            <a:r>
              <a:rPr lang="en-GB" dirty="0" smtClean="0">
                <a:solidFill>
                  <a:schemeClr val="tx1"/>
                </a:solidFill>
              </a:rPr>
              <a:t>Barnett’s interpretation of flexibility</a:t>
            </a:r>
            <a:endParaRPr lang="en-GB" dirty="0">
              <a:solidFill>
                <a:schemeClr val="tx1"/>
              </a:solidFill>
            </a:endParaRPr>
          </a:p>
        </p:txBody>
      </p:sp>
    </p:spTree>
    <p:extLst>
      <p:ext uri="{BB962C8B-B14F-4D97-AF65-F5344CB8AC3E}">
        <p14:creationId xmlns:p14="http://schemas.microsoft.com/office/powerpoint/2010/main" val="4243302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4" cstate="print"/>
          <a:srcRect/>
          <a:stretch>
            <a:fillRect/>
          </a:stretch>
        </p:blipFill>
        <p:spPr bwMode="auto">
          <a:xfrm>
            <a:off x="0" y="0"/>
            <a:ext cx="9279172" cy="6858000"/>
          </a:xfrm>
          <a:prstGeom prst="rect">
            <a:avLst/>
          </a:prstGeom>
          <a:noFill/>
          <a:ln w="9525">
            <a:noFill/>
            <a:miter lim="800000"/>
            <a:headEnd/>
            <a:tailEnd/>
          </a:ln>
        </p:spPr>
      </p:pic>
      <p:sp>
        <p:nvSpPr>
          <p:cNvPr id="6" name="Freeform 5"/>
          <p:cNvSpPr/>
          <p:nvPr/>
        </p:nvSpPr>
        <p:spPr bwMode="auto">
          <a:xfrm>
            <a:off x="1900238" y="3486150"/>
            <a:ext cx="5257800" cy="888207"/>
          </a:xfrm>
          <a:custGeom>
            <a:avLst/>
            <a:gdLst>
              <a:gd name="connsiteX0" fmla="*/ 0 w 5257800"/>
              <a:gd name="connsiteY0" fmla="*/ 542925 h 888207"/>
              <a:gd name="connsiteX1" fmla="*/ 457200 w 5257800"/>
              <a:gd name="connsiteY1" fmla="*/ 628650 h 888207"/>
              <a:gd name="connsiteX2" fmla="*/ 1400175 w 5257800"/>
              <a:gd name="connsiteY2" fmla="*/ 242888 h 888207"/>
              <a:gd name="connsiteX3" fmla="*/ 2000250 w 5257800"/>
              <a:gd name="connsiteY3" fmla="*/ 285750 h 888207"/>
              <a:gd name="connsiteX4" fmla="*/ 1814512 w 5257800"/>
              <a:gd name="connsiteY4" fmla="*/ 714375 h 888207"/>
              <a:gd name="connsiteX5" fmla="*/ 2071687 w 5257800"/>
              <a:gd name="connsiteY5" fmla="*/ 871538 h 888207"/>
              <a:gd name="connsiteX6" fmla="*/ 2843212 w 5257800"/>
              <a:gd name="connsiteY6" fmla="*/ 814388 h 888207"/>
              <a:gd name="connsiteX7" fmla="*/ 2986087 w 5257800"/>
              <a:gd name="connsiteY7" fmla="*/ 671513 h 888207"/>
              <a:gd name="connsiteX8" fmla="*/ 2928937 w 5257800"/>
              <a:gd name="connsiteY8" fmla="*/ 557213 h 888207"/>
              <a:gd name="connsiteX9" fmla="*/ 3400425 w 5257800"/>
              <a:gd name="connsiteY9" fmla="*/ 442913 h 888207"/>
              <a:gd name="connsiteX10" fmla="*/ 3414712 w 5257800"/>
              <a:gd name="connsiteY10" fmla="*/ 300038 h 888207"/>
              <a:gd name="connsiteX11" fmla="*/ 3600450 w 5257800"/>
              <a:gd name="connsiteY11" fmla="*/ 200025 h 888207"/>
              <a:gd name="connsiteX12" fmla="*/ 3800475 w 5257800"/>
              <a:gd name="connsiteY12" fmla="*/ 100013 h 888207"/>
              <a:gd name="connsiteX13" fmla="*/ 3757612 w 5257800"/>
              <a:gd name="connsiteY13" fmla="*/ 42863 h 888207"/>
              <a:gd name="connsiteX14" fmla="*/ 3914775 w 5257800"/>
              <a:gd name="connsiteY14" fmla="*/ 42863 h 888207"/>
              <a:gd name="connsiteX15" fmla="*/ 4557712 w 5257800"/>
              <a:gd name="connsiteY15" fmla="*/ 100013 h 888207"/>
              <a:gd name="connsiteX16" fmla="*/ 5257800 w 5257800"/>
              <a:gd name="connsiteY16" fmla="*/ 0 h 88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57800" h="888207">
                <a:moveTo>
                  <a:pt x="0" y="542925"/>
                </a:moveTo>
                <a:cubicBezTo>
                  <a:pt x="111919" y="610790"/>
                  <a:pt x="223838" y="678656"/>
                  <a:pt x="457200" y="628650"/>
                </a:cubicBezTo>
                <a:cubicBezTo>
                  <a:pt x="690562" y="578644"/>
                  <a:pt x="1143000" y="300038"/>
                  <a:pt x="1400175" y="242888"/>
                </a:cubicBezTo>
                <a:cubicBezTo>
                  <a:pt x="1657350" y="185738"/>
                  <a:pt x="1931194" y="207169"/>
                  <a:pt x="2000250" y="285750"/>
                </a:cubicBezTo>
                <a:cubicBezTo>
                  <a:pt x="2069306" y="364331"/>
                  <a:pt x="1802606" y="616744"/>
                  <a:pt x="1814512" y="714375"/>
                </a:cubicBezTo>
                <a:cubicBezTo>
                  <a:pt x="1826418" y="812006"/>
                  <a:pt x="1900237" y="854869"/>
                  <a:pt x="2071687" y="871538"/>
                </a:cubicBezTo>
                <a:cubicBezTo>
                  <a:pt x="2243137" y="888207"/>
                  <a:pt x="2690812" y="847725"/>
                  <a:pt x="2843212" y="814388"/>
                </a:cubicBezTo>
                <a:cubicBezTo>
                  <a:pt x="2995612" y="781051"/>
                  <a:pt x="2971800" y="714375"/>
                  <a:pt x="2986087" y="671513"/>
                </a:cubicBezTo>
                <a:cubicBezTo>
                  <a:pt x="3000374" y="628651"/>
                  <a:pt x="2859881" y="595313"/>
                  <a:pt x="2928937" y="557213"/>
                </a:cubicBezTo>
                <a:cubicBezTo>
                  <a:pt x="2997993" y="519113"/>
                  <a:pt x="3319463" y="485775"/>
                  <a:pt x="3400425" y="442913"/>
                </a:cubicBezTo>
                <a:cubicBezTo>
                  <a:pt x="3481387" y="400051"/>
                  <a:pt x="3381375" y="340519"/>
                  <a:pt x="3414712" y="300038"/>
                </a:cubicBezTo>
                <a:cubicBezTo>
                  <a:pt x="3448050" y="259557"/>
                  <a:pt x="3536156" y="233362"/>
                  <a:pt x="3600450" y="200025"/>
                </a:cubicBezTo>
                <a:cubicBezTo>
                  <a:pt x="3664744" y="166688"/>
                  <a:pt x="3774281" y="126207"/>
                  <a:pt x="3800475" y="100013"/>
                </a:cubicBezTo>
                <a:cubicBezTo>
                  <a:pt x="3826669" y="73819"/>
                  <a:pt x="3738562" y="52388"/>
                  <a:pt x="3757612" y="42863"/>
                </a:cubicBezTo>
                <a:cubicBezTo>
                  <a:pt x="3776662" y="33338"/>
                  <a:pt x="3781425" y="33338"/>
                  <a:pt x="3914775" y="42863"/>
                </a:cubicBezTo>
                <a:cubicBezTo>
                  <a:pt x="4048125" y="52388"/>
                  <a:pt x="4333875" y="107157"/>
                  <a:pt x="4557712" y="100013"/>
                </a:cubicBezTo>
                <a:cubicBezTo>
                  <a:pt x="4781549" y="92869"/>
                  <a:pt x="5141119" y="16669"/>
                  <a:pt x="5257800" y="0"/>
                </a:cubicBezTo>
              </a:path>
            </a:pathLst>
          </a:custGeom>
          <a:noFill/>
          <a:ln w="5715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1" charset="-128"/>
            </a:endParaRPr>
          </a:p>
        </p:txBody>
      </p:sp>
      <p:sp>
        <p:nvSpPr>
          <p:cNvPr id="7" name="TextBox 6"/>
          <p:cNvSpPr txBox="1"/>
          <p:nvPr/>
        </p:nvSpPr>
        <p:spPr>
          <a:xfrm>
            <a:off x="395536" y="260648"/>
            <a:ext cx="8352928" cy="2123658"/>
          </a:xfrm>
          <a:prstGeom prst="rect">
            <a:avLst/>
          </a:prstGeom>
          <a:noFill/>
        </p:spPr>
        <p:txBody>
          <a:bodyPr wrap="square" rtlCol="0">
            <a:spAutoFit/>
          </a:bodyPr>
          <a:lstStyle/>
          <a:p>
            <a:r>
              <a:rPr lang="en-GB" sz="4400" b="1" dirty="0" smtClean="0">
                <a:solidFill>
                  <a:srgbClr val="FFFFFF"/>
                </a:solidFill>
              </a:rPr>
              <a:t>Designing a course is designing an intellectual journey for your students….</a:t>
            </a:r>
            <a:endParaRPr lang="en-GB" sz="4400" b="1" dirty="0">
              <a:solidFill>
                <a:srgbClr val="FFFFFF"/>
              </a:solidFill>
            </a:endParaRPr>
          </a:p>
        </p:txBody>
      </p:sp>
      <p:pic>
        <p:nvPicPr>
          <p:cNvPr id="2" name="Picture 1"/>
          <p:cNvPicPr>
            <a:picLocks noChangeAspect="1"/>
          </p:cNvPicPr>
          <p:nvPr/>
        </p:nvPicPr>
        <p:blipFill>
          <a:blip r:embed="rId5"/>
          <a:stretch>
            <a:fillRect/>
          </a:stretch>
        </p:blipFill>
        <p:spPr>
          <a:xfrm>
            <a:off x="467544" y="3645024"/>
            <a:ext cx="1566416" cy="1566416"/>
          </a:xfrm>
          <a:prstGeom prst="rect">
            <a:avLst/>
          </a:prstGeom>
        </p:spPr>
      </p:pic>
      <p:pic>
        <p:nvPicPr>
          <p:cNvPr id="3" name="Picture 2"/>
          <p:cNvPicPr>
            <a:picLocks noChangeAspect="1"/>
          </p:cNvPicPr>
          <p:nvPr/>
        </p:nvPicPr>
        <p:blipFill rotWithShape="1">
          <a:blip r:embed="rId6"/>
          <a:srcRect b="39168"/>
          <a:stretch/>
        </p:blipFill>
        <p:spPr>
          <a:xfrm>
            <a:off x="7164288" y="2636912"/>
            <a:ext cx="1826584" cy="1080120"/>
          </a:xfrm>
          <a:prstGeom prst="rect">
            <a:avLst/>
          </a:prstGeom>
        </p:spPr>
      </p:pic>
    </p:spTree>
    <p:custDataLst>
      <p:tags r:id="rId1"/>
    </p:custDataLst>
    <p:extLst>
      <p:ext uri="{BB962C8B-B14F-4D97-AF65-F5344CB8AC3E}">
        <p14:creationId xmlns:p14="http://schemas.microsoft.com/office/powerpoint/2010/main" val="4194637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Graduate Attributes</a:t>
            </a:r>
            <a:endParaRPr lang="en-GB" dirty="0"/>
          </a:p>
        </p:txBody>
      </p:sp>
      <p:sp>
        <p:nvSpPr>
          <p:cNvPr id="3" name="Content Placeholder 2"/>
          <p:cNvSpPr>
            <a:spLocks noGrp="1"/>
          </p:cNvSpPr>
          <p:nvPr>
            <p:ph idx="1"/>
          </p:nvPr>
        </p:nvSpPr>
        <p:spPr/>
        <p:txBody>
          <a:bodyPr/>
          <a:lstStyle/>
          <a:p>
            <a:r>
              <a:rPr lang="en-GB" dirty="0" smtClean="0"/>
              <a:t>‘</a:t>
            </a:r>
            <a:r>
              <a:rPr lang="en-GB" i="1" dirty="0" smtClean="0"/>
              <a:t>Graduate attributes are the qualities, skills and understandings a university community agrees its students should develop during their time with the institution … include but go beyond the disciplinary expertise or technical knowledge … qualities that prepare graduates as agents of social good in an unknown future’ </a:t>
            </a:r>
            <a:r>
              <a:rPr lang="en-GB" sz="1400" dirty="0" smtClean="0"/>
              <a:t>(Bowden et al 2000 in Hunt &amp; Chalmers, 2013)</a:t>
            </a:r>
            <a:endParaRPr lang="en-GB" sz="1400" dirty="0"/>
          </a:p>
        </p:txBody>
      </p:sp>
    </p:spTree>
    <p:extLst>
      <p:ext uri="{BB962C8B-B14F-4D97-AF65-F5344CB8AC3E}">
        <p14:creationId xmlns:p14="http://schemas.microsoft.com/office/powerpoint/2010/main" val="9306180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701" t="8355" r="21169" b="12107"/>
          <a:stretch/>
        </p:blipFill>
        <p:spPr bwMode="auto">
          <a:xfrm>
            <a:off x="81063" y="188640"/>
            <a:ext cx="9014899" cy="61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51520" y="6381328"/>
            <a:ext cx="7344816" cy="276999"/>
          </a:xfrm>
          <a:prstGeom prst="rect">
            <a:avLst/>
          </a:prstGeom>
          <a:noFill/>
        </p:spPr>
        <p:txBody>
          <a:bodyPr wrap="square" rtlCol="0">
            <a:spAutoFit/>
          </a:bodyPr>
          <a:lstStyle/>
          <a:p>
            <a:r>
              <a:rPr lang="en-GB" sz="1200" dirty="0"/>
              <a:t>http://www.itl.usyd.edu.au/projects/nationalgap/resources/gamap/map.cfm</a:t>
            </a:r>
          </a:p>
        </p:txBody>
      </p:sp>
    </p:spTree>
    <p:extLst>
      <p:ext uri="{BB962C8B-B14F-4D97-AF65-F5344CB8AC3E}">
        <p14:creationId xmlns:p14="http://schemas.microsoft.com/office/powerpoint/2010/main" val="40567504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Graduate Attributes</a:t>
            </a:r>
            <a:endParaRPr lang="en-GB" dirty="0"/>
          </a:p>
        </p:txBody>
      </p:sp>
      <p:sp>
        <p:nvSpPr>
          <p:cNvPr id="3" name="Content Placeholder 2"/>
          <p:cNvSpPr>
            <a:spLocks noGrp="1"/>
          </p:cNvSpPr>
          <p:nvPr>
            <p:ph idx="1"/>
          </p:nvPr>
        </p:nvSpPr>
        <p:spPr/>
        <p:txBody>
          <a:bodyPr/>
          <a:lstStyle/>
          <a:p>
            <a:r>
              <a:rPr lang="en-GB" dirty="0"/>
              <a:t>Hunt &amp; Chalmers provides some examples on how to engage with employability.</a:t>
            </a:r>
          </a:p>
          <a:p>
            <a:r>
              <a:rPr lang="en-GB" dirty="0" smtClean="0"/>
              <a:t> </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624274176"/>
              </p:ext>
            </p:extLst>
          </p:nvPr>
        </p:nvGraphicFramePr>
        <p:xfrm>
          <a:off x="1619672" y="2564904"/>
          <a:ext cx="5112567" cy="2493640"/>
        </p:xfrm>
        <a:graphic>
          <a:graphicData uri="http://schemas.openxmlformats.org/drawingml/2006/table">
            <a:tbl>
              <a:tblPr firstRow="1" firstCol="1" bandRow="1">
                <a:tableStyleId>{5C22544A-7EE6-4342-B048-85BDC9FD1C3A}</a:tableStyleId>
              </a:tblPr>
              <a:tblGrid>
                <a:gridCol w="5112567"/>
              </a:tblGrid>
              <a:tr h="360040">
                <a:tc>
                  <a:txBody>
                    <a:bodyPr/>
                    <a:lstStyle/>
                    <a:p>
                      <a:pPr>
                        <a:spcAft>
                          <a:spcPts val="0"/>
                        </a:spcAft>
                      </a:pPr>
                      <a:r>
                        <a:rPr lang="en-GB" sz="2000" dirty="0">
                          <a:effectLst/>
                          <a:latin typeface="+mn-lt"/>
                        </a:rPr>
                        <a:t>Research and inquiry</a:t>
                      </a:r>
                      <a:endParaRPr lang="en-GB" sz="2000" dirty="0">
                        <a:effectLst/>
                        <a:latin typeface="+mn-lt"/>
                        <a:ea typeface="Times New Roman"/>
                      </a:endParaRPr>
                    </a:p>
                  </a:txBody>
                  <a:tcPr marL="68580" marR="68580" marT="0" marB="0"/>
                </a:tc>
              </a:tr>
              <a:tr h="41151">
                <a:tc>
                  <a:txBody>
                    <a:bodyPr/>
                    <a:lstStyle/>
                    <a:p>
                      <a:pPr>
                        <a:spcAft>
                          <a:spcPts val="0"/>
                        </a:spcAft>
                      </a:pPr>
                      <a:r>
                        <a:rPr lang="en-GB" sz="2000" dirty="0">
                          <a:effectLst/>
                          <a:latin typeface="+mn-lt"/>
                        </a:rPr>
                        <a:t>Information literacy</a:t>
                      </a:r>
                      <a:endParaRPr lang="en-GB" sz="2000" dirty="0">
                        <a:effectLst/>
                        <a:latin typeface="+mn-lt"/>
                        <a:ea typeface="Times New Roman"/>
                      </a:endParaRPr>
                    </a:p>
                  </a:txBody>
                  <a:tcPr marL="68580" marR="68580" marT="0" marB="0"/>
                </a:tc>
              </a:tr>
              <a:tr h="0">
                <a:tc>
                  <a:txBody>
                    <a:bodyPr/>
                    <a:lstStyle/>
                    <a:p>
                      <a:pPr>
                        <a:spcAft>
                          <a:spcPts val="0"/>
                        </a:spcAft>
                      </a:pPr>
                      <a:r>
                        <a:rPr lang="en-GB" sz="2000">
                          <a:effectLst/>
                          <a:latin typeface="+mn-lt"/>
                        </a:rPr>
                        <a:t>Personal and intellectual autonomy</a:t>
                      </a:r>
                      <a:endParaRPr lang="en-GB" sz="2000">
                        <a:effectLst/>
                        <a:latin typeface="+mn-lt"/>
                        <a:ea typeface="Times New Roman"/>
                      </a:endParaRPr>
                    </a:p>
                  </a:txBody>
                  <a:tcPr marL="68580" marR="68580" marT="0" marB="0"/>
                </a:tc>
              </a:tr>
              <a:tr h="0">
                <a:tc>
                  <a:txBody>
                    <a:bodyPr/>
                    <a:lstStyle/>
                    <a:p>
                      <a:pPr>
                        <a:spcAft>
                          <a:spcPts val="0"/>
                        </a:spcAft>
                      </a:pPr>
                      <a:r>
                        <a:rPr lang="en-GB" sz="2000" dirty="0">
                          <a:effectLst/>
                          <a:latin typeface="+mn-lt"/>
                          <a:ea typeface="Times New Roman"/>
                        </a:rPr>
                        <a:t>Research and inquiry</a:t>
                      </a:r>
                    </a:p>
                  </a:txBody>
                  <a:tcPr marL="68580" marR="68580" marT="0" marB="0"/>
                </a:tc>
              </a:tr>
              <a:tr h="0">
                <a:tc>
                  <a:txBody>
                    <a:bodyPr/>
                    <a:lstStyle/>
                    <a:p>
                      <a:pPr>
                        <a:spcAft>
                          <a:spcPts val="0"/>
                        </a:spcAft>
                      </a:pPr>
                      <a:r>
                        <a:rPr lang="en-GB" sz="2000">
                          <a:effectLst/>
                          <a:latin typeface="+mn-lt"/>
                          <a:ea typeface="Times New Roman"/>
                        </a:rPr>
                        <a:t>Information literacy</a:t>
                      </a:r>
                    </a:p>
                  </a:txBody>
                  <a:tcPr marL="68580" marR="68580" marT="0" marB="0"/>
                </a:tc>
              </a:tr>
              <a:tr h="0">
                <a:tc>
                  <a:txBody>
                    <a:bodyPr/>
                    <a:lstStyle/>
                    <a:p>
                      <a:pPr>
                        <a:spcAft>
                          <a:spcPts val="0"/>
                        </a:spcAft>
                      </a:pPr>
                      <a:r>
                        <a:rPr lang="en-GB" sz="2000">
                          <a:effectLst/>
                          <a:latin typeface="+mn-lt"/>
                          <a:ea typeface="Times New Roman"/>
                        </a:rPr>
                        <a:t>Personal and intellectual autonomy</a:t>
                      </a:r>
                    </a:p>
                  </a:txBody>
                  <a:tcPr marL="68580" marR="68580" marT="0" marB="0"/>
                </a:tc>
              </a:tr>
              <a:tr h="0">
                <a:tc>
                  <a:txBody>
                    <a:bodyPr/>
                    <a:lstStyle/>
                    <a:p>
                      <a:pPr>
                        <a:spcAft>
                          <a:spcPts val="0"/>
                        </a:spcAft>
                      </a:pPr>
                      <a:r>
                        <a:rPr lang="en-GB" sz="2000">
                          <a:effectLst/>
                          <a:latin typeface="+mn-lt"/>
                          <a:ea typeface="Times New Roman"/>
                        </a:rPr>
                        <a:t>Ethical, social and professional understanding</a:t>
                      </a:r>
                    </a:p>
                  </a:txBody>
                  <a:tcPr marL="68580" marR="68580" marT="0" marB="0"/>
                </a:tc>
              </a:tr>
              <a:tr h="0">
                <a:tc>
                  <a:txBody>
                    <a:bodyPr/>
                    <a:lstStyle/>
                    <a:p>
                      <a:pPr>
                        <a:spcAft>
                          <a:spcPts val="0"/>
                        </a:spcAft>
                      </a:pPr>
                      <a:r>
                        <a:rPr lang="en-GB" sz="2000" dirty="0">
                          <a:effectLst/>
                          <a:latin typeface="+mn-lt"/>
                          <a:ea typeface="Times New Roman"/>
                        </a:rPr>
                        <a:t>Communication</a:t>
                      </a:r>
                    </a:p>
                  </a:txBody>
                  <a:tcPr marL="68580" marR="68580" marT="0" marB="0"/>
                </a:tc>
              </a:tr>
            </a:tbl>
          </a:graphicData>
        </a:graphic>
      </p:graphicFrame>
    </p:spTree>
    <p:extLst>
      <p:ext uri="{BB962C8B-B14F-4D97-AF65-F5344CB8AC3E}">
        <p14:creationId xmlns:p14="http://schemas.microsoft.com/office/powerpoint/2010/main" val="34228692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Graduate Attributes?</a:t>
            </a:r>
            <a:endParaRPr lang="en-GB" dirty="0"/>
          </a:p>
        </p:txBody>
      </p:sp>
      <p:sp>
        <p:nvSpPr>
          <p:cNvPr id="3" name="Content Placeholder 2"/>
          <p:cNvSpPr>
            <a:spLocks noGrp="1"/>
          </p:cNvSpPr>
          <p:nvPr>
            <p:ph idx="1"/>
          </p:nvPr>
        </p:nvSpPr>
        <p:spPr/>
        <p:txBody>
          <a:bodyPr>
            <a:normAutofit/>
          </a:bodyPr>
          <a:lstStyle/>
          <a:p>
            <a:pPr lvl="0"/>
            <a:r>
              <a:rPr lang="en-GB" dirty="0"/>
              <a:t>In groups spend ten minutes discussing examples  you can use to  address these questions and then we will share these  examples of good practice</a:t>
            </a:r>
            <a:r>
              <a:rPr lang="en-GB" dirty="0" smtClean="0"/>
              <a:t>.</a:t>
            </a:r>
          </a:p>
          <a:p>
            <a:pPr lvl="1">
              <a:buFont typeface="Arial" panose="020B0604020202020204" pitchFamily="34" charset="0"/>
              <a:buChar char="•"/>
            </a:pPr>
            <a:r>
              <a:rPr lang="en-GB" dirty="0"/>
              <a:t>What are the skills your students will need and how do you ensure they have these skills?</a:t>
            </a:r>
          </a:p>
          <a:p>
            <a:pPr lvl="1">
              <a:buFont typeface="Arial" panose="020B0604020202020204" pitchFamily="34" charset="0"/>
              <a:buChar char="•"/>
            </a:pPr>
            <a:r>
              <a:rPr lang="en-GB" dirty="0"/>
              <a:t>How can you go about making sure that your students are in thee best possible position to obtain a graduate job?</a:t>
            </a:r>
          </a:p>
          <a:p>
            <a:pPr lvl="1">
              <a:buFont typeface="Arial" panose="020B0604020202020204" pitchFamily="34" charset="0"/>
              <a:buChar char="•"/>
            </a:pPr>
            <a:r>
              <a:rPr lang="en-GB" dirty="0" smtClean="0"/>
              <a:t>What </a:t>
            </a:r>
            <a:r>
              <a:rPr lang="en-GB" dirty="0"/>
              <a:t>does the competition look like? What are other Universities doing?</a:t>
            </a:r>
          </a:p>
          <a:p>
            <a:pPr lvl="1">
              <a:buFont typeface="Arial" panose="020B0604020202020204" pitchFamily="34" charset="0"/>
              <a:buChar char="•"/>
            </a:pPr>
            <a:r>
              <a:rPr lang="en-GB" dirty="0"/>
              <a:t>How do you improve your own knowledge of graduate employability within your sector?</a:t>
            </a:r>
          </a:p>
          <a:p>
            <a:pPr lvl="1">
              <a:buFont typeface="Arial" panose="020B0604020202020204" pitchFamily="34" charset="0"/>
              <a:buChar char="•"/>
            </a:pPr>
            <a:r>
              <a:rPr lang="en-GB" dirty="0"/>
              <a:t>What personal experience have you got to draw on</a:t>
            </a:r>
            <a:r>
              <a:rPr lang="en-GB" dirty="0" smtClean="0"/>
              <a:t>?</a:t>
            </a:r>
          </a:p>
          <a:p>
            <a:pPr lvl="1">
              <a:buFont typeface="Arial" panose="020B0604020202020204" pitchFamily="34" charset="0"/>
              <a:buChar char="•"/>
            </a:pPr>
            <a:r>
              <a:rPr lang="en-GB" dirty="0"/>
              <a:t>Who should you work with on this?</a:t>
            </a:r>
          </a:p>
          <a:p>
            <a:pPr lvl="0"/>
            <a:endParaRPr lang="en-GB" dirty="0" smtClean="0"/>
          </a:p>
          <a:p>
            <a:pPr lvl="0"/>
            <a:endParaRPr lang="en-GB" dirty="0"/>
          </a:p>
          <a:p>
            <a:pPr lvl="0"/>
            <a:endParaRPr lang="en-GB" dirty="0"/>
          </a:p>
          <a:p>
            <a:endParaRPr lang="en-GB" dirty="0"/>
          </a:p>
        </p:txBody>
      </p:sp>
    </p:spTree>
    <p:extLst>
      <p:ext uri="{BB962C8B-B14F-4D97-AF65-F5344CB8AC3E}">
        <p14:creationId xmlns:p14="http://schemas.microsoft.com/office/powerpoint/2010/main" val="7298304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381000"/>
            <a:ext cx="7772400" cy="990600"/>
          </a:xfrm>
        </p:spPr>
        <p:txBody>
          <a:bodyPr/>
          <a:lstStyle/>
          <a:p>
            <a:pPr algn="l" eaLnBrk="1" hangingPunct="1"/>
            <a:r>
              <a:rPr lang="en-GB" sz="3200" dirty="0" smtClean="0">
                <a:latin typeface="Helvetica" pitchFamily="1" charset="0"/>
              </a:rPr>
              <a:t>Misconceptions of Graduate Attribute</a:t>
            </a:r>
          </a:p>
        </p:txBody>
      </p:sp>
      <p:sp>
        <p:nvSpPr>
          <p:cNvPr id="9219" name="Rectangle 3"/>
          <p:cNvSpPr>
            <a:spLocks noGrp="1" noChangeArrowheads="1"/>
          </p:cNvSpPr>
          <p:nvPr>
            <p:ph idx="1"/>
          </p:nvPr>
        </p:nvSpPr>
        <p:spPr>
          <a:xfrm>
            <a:off x="683568" y="1835150"/>
            <a:ext cx="7772400" cy="4114800"/>
          </a:xfrm>
        </p:spPr>
        <p:txBody>
          <a:bodyPr/>
          <a:lstStyle/>
          <a:p>
            <a:pPr marL="0" indent="0" eaLnBrk="1" hangingPunct="1">
              <a:buNone/>
            </a:pPr>
            <a:r>
              <a:rPr lang="en-GB" dirty="0" smtClean="0">
                <a:solidFill>
                  <a:srgbClr val="000000"/>
                </a:solidFill>
                <a:latin typeface="Calibri" pitchFamily="34" charset="0"/>
              </a:rPr>
              <a:t>Five common misunderstandings regarding the use of Graduate Attributes: </a:t>
            </a:r>
          </a:p>
          <a:p>
            <a:pPr marL="514350" indent="-457200">
              <a:buFontTx/>
              <a:buAutoNum type="arabicPeriod"/>
            </a:pPr>
            <a:r>
              <a:rPr lang="en-GB" sz="2000" dirty="0" smtClean="0">
                <a:solidFill>
                  <a:srgbClr val="000000"/>
                </a:solidFill>
                <a:latin typeface="Calibri" pitchFamily="34" charset="0"/>
              </a:rPr>
              <a:t>They “are viewed as discrete or atomic entities” that stand alone and so they can be acquired and transferred as single entities.  </a:t>
            </a:r>
          </a:p>
          <a:p>
            <a:pPr marL="514350" indent="-457200">
              <a:buFontTx/>
              <a:buAutoNum type="arabicPeriod"/>
            </a:pPr>
            <a:r>
              <a:rPr lang="en-GB" sz="2000" dirty="0" smtClean="0">
                <a:solidFill>
                  <a:srgbClr val="000000"/>
                </a:solidFill>
                <a:latin typeface="Calibri" pitchFamily="34" charset="0"/>
              </a:rPr>
              <a:t>They are learned quickly as a “one-off event” and finished.  </a:t>
            </a:r>
          </a:p>
          <a:p>
            <a:pPr marL="514350" indent="-457200">
              <a:buFontTx/>
              <a:buAutoNum type="arabicPeriod"/>
            </a:pPr>
            <a:r>
              <a:rPr lang="en-GB" sz="2000" dirty="0" smtClean="0">
                <a:solidFill>
                  <a:srgbClr val="000000"/>
                </a:solidFill>
                <a:latin typeface="Calibri" pitchFamily="34" charset="0"/>
              </a:rPr>
              <a:t>They are acquired by individuals and the learning is located within individuals.</a:t>
            </a:r>
            <a:r>
              <a:rPr lang="en-GB" sz="1400" dirty="0" smtClean="0">
                <a:solidFill>
                  <a:srgbClr val="000000"/>
                </a:solidFill>
                <a:latin typeface="Calibri" pitchFamily="34" charset="0"/>
              </a:rPr>
              <a:t> </a:t>
            </a:r>
          </a:p>
          <a:p>
            <a:pPr marL="514350" indent="-457200">
              <a:buFontTx/>
              <a:buAutoNum type="arabicPeriod"/>
            </a:pPr>
            <a:r>
              <a:rPr lang="en-GB" sz="2000" dirty="0" smtClean="0">
                <a:solidFill>
                  <a:srgbClr val="000000"/>
                </a:solidFill>
                <a:latin typeface="Calibri" pitchFamily="34" charset="0"/>
              </a:rPr>
              <a:t>They can be easily recognised and therefore measured.  </a:t>
            </a:r>
            <a:endParaRPr lang="en-GB" sz="1400" dirty="0" smtClean="0">
              <a:solidFill>
                <a:srgbClr val="000000"/>
              </a:solidFill>
              <a:latin typeface="Calibri" pitchFamily="34" charset="0"/>
            </a:endParaRPr>
          </a:p>
          <a:p>
            <a:pPr marL="514350" indent="-457200">
              <a:buFontTx/>
              <a:buAutoNum type="arabicPeriod"/>
            </a:pPr>
            <a:r>
              <a:rPr lang="en-GB" sz="2000" dirty="0" smtClean="0">
                <a:solidFill>
                  <a:srgbClr val="000000"/>
                </a:solidFill>
                <a:latin typeface="Calibri" pitchFamily="34" charset="0"/>
              </a:rPr>
              <a:t>They can be easily described.</a:t>
            </a:r>
          </a:p>
          <a:p>
            <a:pPr eaLnBrk="1" hangingPunct="1"/>
            <a:endParaRPr lang="en-GB" sz="2400" dirty="0" smtClean="0">
              <a:latin typeface="Helvetica" pitchFamily="1" charset="0"/>
            </a:endParaRPr>
          </a:p>
        </p:txBody>
      </p:sp>
      <p:sp>
        <p:nvSpPr>
          <p:cNvPr id="9220" name="TextBox 3"/>
          <p:cNvSpPr txBox="1">
            <a:spLocks noChangeArrowheads="1"/>
          </p:cNvSpPr>
          <p:nvPr/>
        </p:nvSpPr>
        <p:spPr bwMode="auto">
          <a:xfrm>
            <a:off x="395288" y="5949950"/>
            <a:ext cx="59769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r>
              <a:rPr lang="en-GB" sz="1000"/>
              <a:t>Hager, P. (2006). Nature and development of generic attributes. In P. Hager &amp; S. Holland (Eds.). </a:t>
            </a:r>
            <a:r>
              <a:rPr lang="en-GB" sz="1000" i="1"/>
              <a:t>Graduate attributes, learning and employability</a:t>
            </a:r>
            <a:r>
              <a:rPr lang="en-GB" sz="1000"/>
              <a:t>. Melbourne: Springer.</a:t>
            </a:r>
          </a:p>
          <a:p>
            <a:endParaRPr lang="en-GB"/>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381000"/>
            <a:ext cx="7772400" cy="990600"/>
          </a:xfrm>
        </p:spPr>
        <p:txBody>
          <a:bodyPr/>
          <a:lstStyle/>
          <a:p>
            <a:pPr algn="l" eaLnBrk="1" hangingPunct="1"/>
            <a:r>
              <a:rPr lang="en-GB" sz="3200" dirty="0" smtClean="0">
                <a:latin typeface="Helvetica" pitchFamily="1" charset="0"/>
              </a:rPr>
              <a:t>Conceptions of Graduate Attributes</a:t>
            </a:r>
          </a:p>
        </p:txBody>
      </p:sp>
      <p:sp>
        <p:nvSpPr>
          <p:cNvPr id="13315" name="Rectangle 3"/>
          <p:cNvSpPr>
            <a:spLocks noGrp="1" noChangeArrowheads="1"/>
          </p:cNvSpPr>
          <p:nvPr>
            <p:ph idx="1"/>
          </p:nvPr>
        </p:nvSpPr>
        <p:spPr>
          <a:xfrm>
            <a:off x="611188" y="1876485"/>
            <a:ext cx="7772400" cy="4144803"/>
          </a:xfrm>
        </p:spPr>
        <p:txBody>
          <a:bodyPr/>
          <a:lstStyle/>
          <a:p>
            <a:pPr eaLnBrk="1" fontAlgn="auto" hangingPunct="1">
              <a:spcAft>
                <a:spcPts val="0"/>
              </a:spcAft>
              <a:buFont typeface="Arial" panose="020B0604020202020204" pitchFamily="34" charset="0"/>
              <a:buChar char="•"/>
              <a:defRPr/>
            </a:pPr>
            <a:r>
              <a:rPr lang="en-GB" sz="2000" kern="1200" dirty="0" smtClean="0">
                <a:solidFill>
                  <a:prstClr val="black"/>
                </a:solidFill>
                <a:latin typeface="Calibri"/>
                <a:ea typeface="+mn-ea"/>
              </a:rPr>
              <a:t>A </a:t>
            </a:r>
            <a:r>
              <a:rPr lang="en-GB" sz="2000" i="1" kern="1200" dirty="0" smtClean="0">
                <a:solidFill>
                  <a:prstClr val="black"/>
                </a:solidFill>
                <a:latin typeface="Calibri"/>
                <a:ea typeface="+mn-ea"/>
              </a:rPr>
              <a:t>precursory</a:t>
            </a:r>
            <a:r>
              <a:rPr lang="en-GB" sz="2000" kern="1200" dirty="0" smtClean="0">
                <a:solidFill>
                  <a:prstClr val="black"/>
                </a:solidFill>
                <a:latin typeface="Calibri"/>
                <a:ea typeface="+mn-ea"/>
              </a:rPr>
              <a:t> conception </a:t>
            </a:r>
          </a:p>
          <a:p>
            <a:pPr lvl="1" eaLnBrk="1" fontAlgn="auto" hangingPunct="1">
              <a:spcAft>
                <a:spcPts val="0"/>
              </a:spcAft>
              <a:buFont typeface="Arial" panose="020B0604020202020204" pitchFamily="34" charset="0"/>
              <a:buChar char="•"/>
              <a:defRPr/>
            </a:pPr>
            <a:r>
              <a:rPr lang="en-GB" sz="1600" kern="1200" dirty="0" smtClean="0">
                <a:solidFill>
                  <a:prstClr val="black"/>
                </a:solidFill>
                <a:latin typeface="Calibri"/>
                <a:ea typeface="+mn-ea"/>
              </a:rPr>
              <a:t>assumes that students already possess the required generic attributes and there is no relationship between what the teachers do (or perceive they should do) and how these attributes are developed.  Discipline knowledge is perceived to be separate from generic attributes.   </a:t>
            </a:r>
          </a:p>
          <a:p>
            <a:pPr eaLnBrk="1" fontAlgn="auto" hangingPunct="1">
              <a:spcAft>
                <a:spcPts val="0"/>
              </a:spcAft>
              <a:buFont typeface="Arial" panose="020B0604020202020204" pitchFamily="34" charset="0"/>
              <a:buChar char="•"/>
              <a:defRPr/>
            </a:pPr>
            <a:r>
              <a:rPr lang="en-GB" sz="2000" kern="1200" dirty="0" smtClean="0">
                <a:solidFill>
                  <a:prstClr val="black"/>
                </a:solidFill>
                <a:latin typeface="Calibri"/>
                <a:ea typeface="+mn-ea"/>
              </a:rPr>
              <a:t>A </a:t>
            </a:r>
            <a:r>
              <a:rPr lang="en-GB" sz="2000" i="1" kern="1200" dirty="0" smtClean="0">
                <a:solidFill>
                  <a:prstClr val="black"/>
                </a:solidFill>
                <a:latin typeface="Calibri"/>
                <a:ea typeface="+mn-ea"/>
              </a:rPr>
              <a:t>complementary</a:t>
            </a:r>
            <a:r>
              <a:rPr lang="en-GB" sz="2000" kern="1200" dirty="0" smtClean="0">
                <a:solidFill>
                  <a:prstClr val="black"/>
                </a:solidFill>
                <a:latin typeface="Calibri"/>
                <a:ea typeface="+mn-ea"/>
              </a:rPr>
              <a:t> conception </a:t>
            </a:r>
          </a:p>
          <a:p>
            <a:pPr lvl="1" eaLnBrk="1" fontAlgn="auto" hangingPunct="1">
              <a:spcAft>
                <a:spcPts val="0"/>
              </a:spcAft>
              <a:buFont typeface="Arial" panose="020B0604020202020204" pitchFamily="34" charset="0"/>
              <a:buChar char="•"/>
              <a:defRPr/>
            </a:pPr>
            <a:r>
              <a:rPr lang="en-GB" sz="1600" kern="1200" dirty="0" smtClean="0">
                <a:solidFill>
                  <a:prstClr val="black"/>
                </a:solidFill>
                <a:latin typeface="Calibri"/>
                <a:ea typeface="+mn-ea"/>
              </a:rPr>
              <a:t>assumes that generic attributes are an outcome of a university education but they are separate and secondary to the acquisition of disciplinary knowledge.   </a:t>
            </a:r>
          </a:p>
          <a:p>
            <a:pPr eaLnBrk="1" fontAlgn="auto" hangingPunct="1">
              <a:spcAft>
                <a:spcPts val="0"/>
              </a:spcAft>
              <a:buFont typeface="Arial" panose="020B0604020202020204" pitchFamily="34" charset="0"/>
              <a:buChar char="•"/>
              <a:defRPr/>
            </a:pPr>
            <a:r>
              <a:rPr lang="en-GB" sz="2000" kern="1200" dirty="0" smtClean="0">
                <a:solidFill>
                  <a:prstClr val="black"/>
                </a:solidFill>
                <a:latin typeface="Calibri"/>
                <a:ea typeface="+mn-ea"/>
              </a:rPr>
              <a:t>A </a:t>
            </a:r>
            <a:r>
              <a:rPr lang="en-GB" sz="2000" i="1" kern="1200" dirty="0" smtClean="0">
                <a:solidFill>
                  <a:prstClr val="black"/>
                </a:solidFill>
                <a:latin typeface="Calibri"/>
                <a:ea typeface="+mn-ea"/>
              </a:rPr>
              <a:t>translation</a:t>
            </a:r>
            <a:r>
              <a:rPr lang="en-GB" sz="2000" kern="1200" dirty="0" smtClean="0">
                <a:solidFill>
                  <a:prstClr val="black"/>
                </a:solidFill>
                <a:latin typeface="Calibri"/>
                <a:ea typeface="+mn-ea"/>
              </a:rPr>
              <a:t> conception </a:t>
            </a:r>
          </a:p>
          <a:p>
            <a:pPr lvl="1" eaLnBrk="1" fontAlgn="auto" hangingPunct="1">
              <a:spcAft>
                <a:spcPts val="0"/>
              </a:spcAft>
              <a:buFont typeface="Arial" panose="020B0604020202020204" pitchFamily="34" charset="0"/>
              <a:buChar char="•"/>
              <a:defRPr/>
            </a:pPr>
            <a:r>
              <a:rPr lang="en-GB" sz="1600" kern="1200" dirty="0" smtClean="0">
                <a:solidFill>
                  <a:prstClr val="black"/>
                </a:solidFill>
                <a:latin typeface="Calibri"/>
                <a:ea typeface="+mn-ea"/>
              </a:rPr>
              <a:t>assumes that generic attributes assist the graduate to use or apply discipline knowledge and translate in in unfamiliar situations.</a:t>
            </a:r>
          </a:p>
          <a:p>
            <a:pPr eaLnBrk="1" fontAlgn="auto" hangingPunct="1">
              <a:spcAft>
                <a:spcPts val="0"/>
              </a:spcAft>
              <a:buFont typeface="Arial" panose="020B0604020202020204" pitchFamily="34" charset="0"/>
              <a:buChar char="•"/>
              <a:defRPr/>
            </a:pPr>
            <a:r>
              <a:rPr lang="en-GB" sz="2000" kern="1200" dirty="0" smtClean="0">
                <a:solidFill>
                  <a:prstClr val="black"/>
                </a:solidFill>
                <a:latin typeface="Calibri"/>
                <a:ea typeface="+mn-ea"/>
              </a:rPr>
              <a:t>An </a:t>
            </a:r>
            <a:r>
              <a:rPr lang="en-GB" sz="2000" i="1" kern="1200" dirty="0" smtClean="0">
                <a:solidFill>
                  <a:prstClr val="black"/>
                </a:solidFill>
                <a:latin typeface="Calibri"/>
                <a:ea typeface="+mn-ea"/>
              </a:rPr>
              <a:t>enabling</a:t>
            </a:r>
            <a:r>
              <a:rPr lang="en-GB" sz="2000" kern="1200" dirty="0" smtClean="0">
                <a:solidFill>
                  <a:prstClr val="black"/>
                </a:solidFill>
                <a:latin typeface="Calibri"/>
                <a:ea typeface="+mn-ea"/>
              </a:rPr>
              <a:t> conception of GAs </a:t>
            </a:r>
          </a:p>
          <a:p>
            <a:pPr lvl="1" eaLnBrk="1" fontAlgn="auto" hangingPunct="1">
              <a:spcAft>
                <a:spcPts val="0"/>
              </a:spcAft>
              <a:buFont typeface="Arial" panose="020B0604020202020204" pitchFamily="34" charset="0"/>
              <a:buChar char="•"/>
              <a:defRPr/>
            </a:pPr>
            <a:r>
              <a:rPr lang="en-GB" sz="1600" kern="1200" dirty="0" smtClean="0">
                <a:solidFill>
                  <a:prstClr val="black"/>
                </a:solidFill>
                <a:latin typeface="Calibri"/>
                <a:ea typeface="+mn-ea"/>
              </a:rPr>
              <a:t>assumes a complex relation of abilities and aptitudes that enable scholarly learning and the creation of new knowledge.     </a:t>
            </a:r>
            <a:endParaRPr lang="en-GB" sz="1600" kern="1200" dirty="0">
              <a:solidFill>
                <a:prstClr val="black"/>
              </a:solidFill>
              <a:latin typeface="Calibri"/>
              <a:ea typeface="+mn-ea"/>
            </a:endParaRPr>
          </a:p>
        </p:txBody>
      </p:sp>
      <p:sp>
        <p:nvSpPr>
          <p:cNvPr id="10244" name="TextBox 3"/>
          <p:cNvSpPr txBox="1">
            <a:spLocks noChangeArrowheads="1"/>
          </p:cNvSpPr>
          <p:nvPr/>
        </p:nvSpPr>
        <p:spPr bwMode="auto">
          <a:xfrm>
            <a:off x="611188" y="6165850"/>
            <a:ext cx="4897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r>
              <a:rPr lang="en-GB" sz="1000"/>
              <a:t>Barrie, S. C. (2006). What do we mean by the generic attributes of graduates? </a:t>
            </a:r>
            <a:r>
              <a:rPr lang="en-GB" sz="1000" i="1"/>
              <a:t>Higher Education</a:t>
            </a:r>
            <a:r>
              <a:rPr lang="en-GB" sz="1000"/>
              <a:t>, 51, 2, 215-241</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dirty="0" smtClean="0"/>
              <a:t>‘</a:t>
            </a:r>
            <a:r>
              <a:rPr lang="en-GB" i="1" dirty="0" smtClean="0"/>
              <a:t>Studies have shown that graduating students frequently fail to recognise and identify their development of graduate attributes  … this can influence their transition to employment and postgraduate research … important for university teachers … to explicitly signpost the teaching and learning of these skills and attributes’ </a:t>
            </a:r>
            <a:r>
              <a:rPr lang="en-GB" sz="1200" dirty="0" smtClean="0"/>
              <a:t>(Chalmers &amp; Partridge, 2013: 59 in Hunt &amp; Chalmers, 2013)</a:t>
            </a:r>
            <a:endParaRPr lang="en-GB" sz="1200" dirty="0"/>
          </a:p>
        </p:txBody>
      </p:sp>
    </p:spTree>
    <p:extLst>
      <p:ext uri="{BB962C8B-B14F-4D97-AF65-F5344CB8AC3E}">
        <p14:creationId xmlns:p14="http://schemas.microsoft.com/office/powerpoint/2010/main" val="40805691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1026"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9416" t="11303" r="10389" b="3559"/>
          <a:stretch/>
        </p:blipFill>
        <p:spPr bwMode="auto">
          <a:xfrm>
            <a:off x="55511" y="692696"/>
            <a:ext cx="9043715" cy="54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55576" y="6359735"/>
            <a:ext cx="5040560" cy="369332"/>
          </a:xfrm>
          <a:prstGeom prst="rect">
            <a:avLst/>
          </a:prstGeom>
          <a:noFill/>
        </p:spPr>
        <p:txBody>
          <a:bodyPr wrap="square" rtlCol="0">
            <a:spAutoFit/>
          </a:bodyPr>
          <a:lstStyle/>
          <a:p>
            <a:r>
              <a:rPr lang="en-GB" dirty="0" smtClean="0">
                <a:hlinkClick r:id="rId4"/>
              </a:rPr>
              <a:t>CPIT Example</a:t>
            </a:r>
            <a:endParaRPr lang="en-GB" dirty="0"/>
          </a:p>
        </p:txBody>
      </p:sp>
    </p:spTree>
    <p:extLst>
      <p:ext uri="{BB962C8B-B14F-4D97-AF65-F5344CB8AC3E}">
        <p14:creationId xmlns:p14="http://schemas.microsoft.com/office/powerpoint/2010/main" val="8681669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700808"/>
            <a:ext cx="7772400" cy="4114800"/>
          </a:xfrm>
        </p:spPr>
        <p:txBody>
          <a:bodyPr>
            <a:normAutofit/>
          </a:bodyPr>
          <a:lstStyle/>
          <a:p>
            <a:r>
              <a:rPr lang="en-GB" sz="2000" dirty="0" smtClean="0">
                <a:solidFill>
                  <a:schemeClr val="tx1"/>
                </a:solidFill>
              </a:rPr>
              <a:t>Hunt, L. &amp; Chalmers, D. (</a:t>
            </a:r>
            <a:r>
              <a:rPr lang="en-GB" sz="2000" dirty="0" err="1" smtClean="0">
                <a:solidFill>
                  <a:schemeClr val="tx1"/>
                </a:solidFill>
              </a:rPr>
              <a:t>Eds</a:t>
            </a:r>
            <a:r>
              <a:rPr lang="en-GB" sz="2000" dirty="0" smtClean="0">
                <a:solidFill>
                  <a:schemeClr val="tx1"/>
                </a:solidFill>
              </a:rPr>
              <a:t>) (2013) </a:t>
            </a:r>
            <a:r>
              <a:rPr lang="en-GB" sz="2000" i="1" dirty="0" smtClean="0">
                <a:solidFill>
                  <a:schemeClr val="tx1"/>
                </a:solidFill>
              </a:rPr>
              <a:t>University teaching in focus: a learning-centred approach</a:t>
            </a:r>
          </a:p>
          <a:p>
            <a:pPr lvl="1"/>
            <a:r>
              <a:rPr lang="en-GB" sz="2000" dirty="0" smtClean="0">
                <a:solidFill>
                  <a:schemeClr val="tx1"/>
                </a:solidFill>
              </a:rPr>
              <a:t>Chapters 4, 6 &amp; 7</a:t>
            </a:r>
          </a:p>
          <a:p>
            <a:r>
              <a:rPr lang="en-GB" sz="2000" dirty="0" smtClean="0">
                <a:solidFill>
                  <a:schemeClr val="tx1"/>
                </a:solidFill>
              </a:rPr>
              <a:t>Fry, H., </a:t>
            </a:r>
            <a:r>
              <a:rPr lang="en-GB" sz="2000" dirty="0" err="1" smtClean="0">
                <a:solidFill>
                  <a:schemeClr val="tx1"/>
                </a:solidFill>
              </a:rPr>
              <a:t>Ketteridge</a:t>
            </a:r>
            <a:r>
              <a:rPr lang="en-GB" sz="2000" dirty="0" smtClean="0">
                <a:solidFill>
                  <a:schemeClr val="tx1"/>
                </a:solidFill>
              </a:rPr>
              <a:t>, S. &amp; Marshall, S. (</a:t>
            </a:r>
            <a:r>
              <a:rPr lang="en-GB" sz="2000" dirty="0" err="1" smtClean="0">
                <a:solidFill>
                  <a:schemeClr val="tx1"/>
                </a:solidFill>
              </a:rPr>
              <a:t>Eds</a:t>
            </a:r>
            <a:r>
              <a:rPr lang="en-GB" sz="2000" dirty="0" smtClean="0">
                <a:solidFill>
                  <a:schemeClr val="tx1"/>
                </a:solidFill>
              </a:rPr>
              <a:t>) (2015) </a:t>
            </a:r>
            <a:r>
              <a:rPr lang="en-GB" sz="2000" i="1" dirty="0" smtClean="0">
                <a:solidFill>
                  <a:schemeClr val="tx1"/>
                </a:solidFill>
              </a:rPr>
              <a:t>A handbook for teaching &amp; learning in higher education: enhancing academic practic</a:t>
            </a:r>
            <a:r>
              <a:rPr lang="en-GB" sz="2000" dirty="0" smtClean="0">
                <a:solidFill>
                  <a:schemeClr val="tx1"/>
                </a:solidFill>
              </a:rPr>
              <a:t>e, 4</a:t>
            </a:r>
            <a:r>
              <a:rPr lang="en-GB" sz="2000" baseline="30000" dirty="0" smtClean="0">
                <a:solidFill>
                  <a:schemeClr val="tx1"/>
                </a:solidFill>
              </a:rPr>
              <a:t>th</a:t>
            </a:r>
            <a:r>
              <a:rPr lang="en-GB" sz="2000" dirty="0" smtClean="0">
                <a:solidFill>
                  <a:schemeClr val="tx1"/>
                </a:solidFill>
              </a:rPr>
              <a:t> ed.</a:t>
            </a:r>
          </a:p>
          <a:p>
            <a:pPr lvl="1"/>
            <a:r>
              <a:rPr lang="en-GB" sz="2000" dirty="0" smtClean="0">
                <a:solidFill>
                  <a:schemeClr val="tx1"/>
                </a:solidFill>
              </a:rPr>
              <a:t>Chapter 6</a:t>
            </a:r>
          </a:p>
          <a:p>
            <a:r>
              <a:rPr lang="en-GB" sz="2000" dirty="0" smtClean="0">
                <a:solidFill>
                  <a:schemeClr val="tx1"/>
                </a:solidFill>
              </a:rPr>
              <a:t>AUTC Learning </a:t>
            </a:r>
            <a:r>
              <a:rPr lang="en-GB" sz="2000" dirty="0">
                <a:solidFill>
                  <a:schemeClr val="tx1"/>
                </a:solidFill>
              </a:rPr>
              <a:t>Designs - </a:t>
            </a:r>
            <a:r>
              <a:rPr lang="en-GB" sz="2000" dirty="0">
                <a:solidFill>
                  <a:schemeClr val="tx1"/>
                </a:solidFill>
                <a:hlinkClick r:id="rId3"/>
              </a:rPr>
              <a:t>http://www.learningdesigns.uow.edu.au</a:t>
            </a:r>
            <a:r>
              <a:rPr lang="en-GB" sz="2000" dirty="0" smtClean="0">
                <a:solidFill>
                  <a:schemeClr val="tx1"/>
                </a:solidFill>
                <a:hlinkClick r:id="rId3"/>
              </a:rPr>
              <a:t>/</a:t>
            </a:r>
            <a:r>
              <a:rPr lang="en-GB" sz="2000" dirty="0" smtClean="0">
                <a:solidFill>
                  <a:schemeClr val="tx1"/>
                </a:solidFill>
              </a:rPr>
              <a:t> </a:t>
            </a:r>
          </a:p>
          <a:p>
            <a:r>
              <a:rPr lang="en-GB" sz="2000" dirty="0">
                <a:solidFill>
                  <a:schemeClr val="tx1"/>
                </a:solidFill>
              </a:rPr>
              <a:t>Bennett, </a:t>
            </a:r>
            <a:r>
              <a:rPr lang="en-GB" sz="2000" dirty="0" smtClean="0">
                <a:solidFill>
                  <a:schemeClr val="tx1"/>
                </a:solidFill>
              </a:rPr>
              <a:t>S., </a:t>
            </a:r>
            <a:r>
              <a:rPr lang="en-GB" sz="2000" dirty="0" err="1" smtClean="0">
                <a:solidFill>
                  <a:schemeClr val="tx1"/>
                </a:solidFill>
              </a:rPr>
              <a:t>Agostinho</a:t>
            </a:r>
            <a:r>
              <a:rPr lang="en-GB" sz="2000" dirty="0" smtClean="0">
                <a:solidFill>
                  <a:schemeClr val="tx1"/>
                </a:solidFill>
              </a:rPr>
              <a:t>, S., </a:t>
            </a:r>
            <a:r>
              <a:rPr lang="en-GB" sz="2000" dirty="0" err="1" smtClean="0">
                <a:solidFill>
                  <a:schemeClr val="tx1"/>
                </a:solidFill>
              </a:rPr>
              <a:t>Lockyer</a:t>
            </a:r>
            <a:r>
              <a:rPr lang="en-GB" sz="2000" dirty="0" smtClean="0">
                <a:solidFill>
                  <a:schemeClr val="tx1"/>
                </a:solidFill>
              </a:rPr>
              <a:t>, L. (2015) Technology </a:t>
            </a:r>
            <a:r>
              <a:rPr lang="en-GB" sz="2000" dirty="0">
                <a:solidFill>
                  <a:schemeClr val="tx1"/>
                </a:solidFill>
              </a:rPr>
              <a:t>Tools to Support Learning Design: Implications Derived from an investigation of University Teachers Design </a:t>
            </a:r>
            <a:r>
              <a:rPr lang="en-GB" sz="2000" dirty="0" smtClean="0">
                <a:solidFill>
                  <a:schemeClr val="tx1"/>
                </a:solidFill>
              </a:rPr>
              <a:t>Practices, </a:t>
            </a:r>
            <a:r>
              <a:rPr lang="en-GB" sz="2000" i="1" dirty="0" smtClean="0">
                <a:solidFill>
                  <a:schemeClr val="tx1"/>
                </a:solidFill>
              </a:rPr>
              <a:t>Computers &amp; Education </a:t>
            </a:r>
            <a:r>
              <a:rPr lang="en-GB" sz="2000" dirty="0" smtClean="0">
                <a:solidFill>
                  <a:schemeClr val="tx1"/>
                </a:solidFill>
              </a:rPr>
              <a:t>[Article linked from Moodle]</a:t>
            </a:r>
          </a:p>
          <a:p>
            <a:endParaRPr lang="en-GB" sz="2400" dirty="0" smtClean="0">
              <a:solidFill>
                <a:schemeClr val="tx1"/>
              </a:solidFill>
            </a:endParaRPr>
          </a:p>
          <a:p>
            <a:pPr lvl="1"/>
            <a:endParaRPr lang="en-GB" dirty="0" smtClean="0">
              <a:solidFill>
                <a:schemeClr val="tx1"/>
              </a:solidFill>
            </a:endParaRPr>
          </a:p>
        </p:txBody>
      </p:sp>
      <p:sp>
        <p:nvSpPr>
          <p:cNvPr id="2" name="Title 1"/>
          <p:cNvSpPr>
            <a:spLocks noGrp="1"/>
          </p:cNvSpPr>
          <p:nvPr>
            <p:ph type="title"/>
          </p:nvPr>
        </p:nvSpPr>
        <p:spPr/>
        <p:txBody>
          <a:bodyPr/>
          <a:lstStyle/>
          <a:p>
            <a:r>
              <a:rPr lang="en-GB" dirty="0" smtClean="0">
                <a:solidFill>
                  <a:schemeClr val="tx1"/>
                </a:solidFill>
              </a:rPr>
              <a:t>Resources to support </a:t>
            </a:r>
            <a:endParaRPr lang="en-GB" dirty="0">
              <a:solidFill>
                <a:schemeClr val="tx1"/>
              </a:solidFill>
            </a:endParaRPr>
          </a:p>
        </p:txBody>
      </p:sp>
    </p:spTree>
    <p:extLst>
      <p:ext uri="{BB962C8B-B14F-4D97-AF65-F5344CB8AC3E}">
        <p14:creationId xmlns:p14="http://schemas.microsoft.com/office/powerpoint/2010/main" val="76309988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Assessment Literacy</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7232000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14420428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smtClean="0"/>
              <a:t>Integrated assessment</a:t>
            </a:r>
            <a:endParaRPr lang="en-GB"/>
          </a:p>
        </p:txBody>
      </p:sp>
      <p:sp>
        <p:nvSpPr>
          <p:cNvPr id="6" name="Content Placeholder 5"/>
          <p:cNvSpPr>
            <a:spLocks noGrp="1"/>
          </p:cNvSpPr>
          <p:nvPr>
            <p:ph idx="1"/>
          </p:nvPr>
        </p:nvSpPr>
        <p:spPr/>
        <p:txBody>
          <a:bodyPr/>
          <a:lstStyle/>
          <a:p>
            <a:endParaRPr lang="en-GB" dirty="0" smtClean="0"/>
          </a:p>
          <a:p>
            <a:endParaRPr lang="en-GB" dirty="0"/>
          </a:p>
          <a:p>
            <a:endParaRPr lang="en-GB" dirty="0" smtClean="0"/>
          </a:p>
          <a:p>
            <a:endParaRPr lang="en-GB" dirty="0"/>
          </a:p>
          <a:p>
            <a:endParaRPr lang="en-GB" dirty="0" smtClean="0"/>
          </a:p>
          <a:p>
            <a:endParaRPr lang="en-GB" dirty="0"/>
          </a:p>
          <a:p>
            <a:endParaRPr lang="en-GB" dirty="0" smtClean="0"/>
          </a:p>
          <a:p>
            <a:r>
              <a:rPr lang="en-GB" dirty="0" smtClean="0"/>
              <a:t>Programme </a:t>
            </a:r>
            <a:r>
              <a:rPr lang="en-GB" dirty="0"/>
              <a:t>focused assessment - </a:t>
            </a:r>
            <a:r>
              <a:rPr lang="en-GB" dirty="0">
                <a:hlinkClick r:id="rId2"/>
              </a:rPr>
              <a:t>http://</a:t>
            </a:r>
            <a:r>
              <a:rPr lang="en-GB" dirty="0" smtClean="0">
                <a:hlinkClick r:id="rId2"/>
              </a:rPr>
              <a:t>www.pass.brad.ac.uk/short-guide.pdf</a:t>
            </a:r>
            <a:r>
              <a:rPr lang="en-GB" dirty="0" smtClean="0"/>
              <a:t> </a:t>
            </a:r>
            <a:endParaRPr lang="en-GB" dirty="0"/>
          </a:p>
        </p:txBody>
      </p:sp>
    </p:spTree>
    <p:extLst>
      <p:ext uri="{BB962C8B-B14F-4D97-AF65-F5344CB8AC3E}">
        <p14:creationId xmlns:p14="http://schemas.microsoft.com/office/powerpoint/2010/main" val="19652043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76672"/>
            <a:ext cx="7772400" cy="1143000"/>
          </a:xfrm>
        </p:spPr>
        <p:txBody>
          <a:bodyPr/>
          <a:lstStyle/>
          <a:p>
            <a:r>
              <a:rPr lang="en-GB" dirty="0" smtClean="0"/>
              <a:t>Key CU challenges and drivers</a:t>
            </a:r>
            <a:endParaRPr lang="en-GB" dirty="0"/>
          </a:p>
        </p:txBody>
      </p:sp>
      <p:sp>
        <p:nvSpPr>
          <p:cNvPr id="3" name="Content Placeholder 2"/>
          <p:cNvSpPr>
            <a:spLocks noGrp="1"/>
          </p:cNvSpPr>
          <p:nvPr>
            <p:ph idx="1"/>
          </p:nvPr>
        </p:nvSpPr>
        <p:spPr>
          <a:xfrm>
            <a:off x="683568" y="1628800"/>
            <a:ext cx="7704856" cy="4536504"/>
          </a:xfrm>
        </p:spPr>
        <p:txBody>
          <a:bodyPr/>
          <a:lstStyle/>
          <a:p>
            <a:r>
              <a:rPr lang="en-GB" dirty="0" smtClean="0"/>
              <a:t>2 week turnaround of coursework</a:t>
            </a:r>
          </a:p>
          <a:p>
            <a:r>
              <a:rPr lang="en-GB" dirty="0" smtClean="0"/>
              <a:t>High % of International students</a:t>
            </a:r>
          </a:p>
          <a:p>
            <a:r>
              <a:rPr lang="en-GB" dirty="0" err="1" smtClean="0"/>
              <a:t>Semesterisation</a:t>
            </a:r>
            <a:r>
              <a:rPr lang="en-GB" dirty="0" smtClean="0"/>
              <a:t> of courses</a:t>
            </a:r>
          </a:p>
          <a:p>
            <a:r>
              <a:rPr lang="en-GB" dirty="0" smtClean="0"/>
              <a:t>The need to develop assessment for learning </a:t>
            </a:r>
          </a:p>
          <a:p>
            <a:r>
              <a:rPr lang="en-GB" dirty="0" smtClean="0"/>
              <a:t>Developing a coherent student course experience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3"/>
          </p:cNvPr>
          <p:cNvPicPr>
            <a:picLocks noChangeAspect="1"/>
          </p:cNvPicPr>
          <p:nvPr/>
        </p:nvPicPr>
        <p:blipFill>
          <a:blip r:embed="rId4"/>
          <a:stretch>
            <a:fillRect/>
          </a:stretch>
        </p:blipFill>
        <p:spPr>
          <a:xfrm>
            <a:off x="0" y="736600"/>
            <a:ext cx="9144000" cy="5381958"/>
          </a:xfrm>
          <a:prstGeom prst="rect">
            <a:avLst/>
          </a:prstGeom>
        </p:spPr>
      </p:pic>
    </p:spTree>
    <p:extLst>
      <p:ext uri="{BB962C8B-B14F-4D97-AF65-F5344CB8AC3E}">
        <p14:creationId xmlns:p14="http://schemas.microsoft.com/office/powerpoint/2010/main" val="36464348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Assessment issues</a:t>
            </a:r>
            <a:endParaRPr lang="en-GB" dirty="0"/>
          </a:p>
        </p:txBody>
      </p:sp>
      <p:sp>
        <p:nvSpPr>
          <p:cNvPr id="3" name="Content Placeholder 2"/>
          <p:cNvSpPr>
            <a:spLocks noGrp="1"/>
          </p:cNvSpPr>
          <p:nvPr>
            <p:ph idx="1"/>
          </p:nvPr>
        </p:nvSpPr>
        <p:spPr>
          <a:xfrm>
            <a:off x="685800" y="1556792"/>
            <a:ext cx="7772400" cy="4539208"/>
          </a:xfrm>
        </p:spPr>
        <p:txBody>
          <a:bodyPr/>
          <a:lstStyle/>
          <a:p>
            <a:r>
              <a:rPr lang="en-GB" dirty="0" smtClean="0"/>
              <a:t>Theory separated out from practice</a:t>
            </a:r>
          </a:p>
          <a:p>
            <a:r>
              <a:rPr lang="en-GB" dirty="0" smtClean="0"/>
              <a:t>Not understanding standards (both staff and students)</a:t>
            </a:r>
          </a:p>
          <a:p>
            <a:r>
              <a:rPr lang="en-GB" dirty="0" smtClean="0"/>
              <a:t>Expectations of staff and students</a:t>
            </a:r>
          </a:p>
          <a:p>
            <a:r>
              <a:rPr lang="en-GB" dirty="0" smtClean="0"/>
              <a:t>Silo approach to assessment based on modules</a:t>
            </a:r>
          </a:p>
          <a:p>
            <a:pPr lvl="1"/>
            <a:r>
              <a:rPr lang="en-GB" dirty="0" smtClean="0"/>
              <a:t>Bunching of assessments</a:t>
            </a:r>
          </a:p>
          <a:p>
            <a:pPr lvl="1"/>
            <a:r>
              <a:rPr lang="en-GB" dirty="0" smtClean="0"/>
              <a:t>No linkage</a:t>
            </a:r>
          </a:p>
          <a:p>
            <a:r>
              <a:rPr lang="en-GB" dirty="0" smtClean="0"/>
              <a:t>Too much diversity</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Assessment Patterns that Fail</a:t>
            </a:r>
            <a:endParaRPr lang="en-GB" dirty="0"/>
          </a:p>
        </p:txBody>
      </p:sp>
      <p:sp>
        <p:nvSpPr>
          <p:cNvPr id="3" name="Content Placeholder 2"/>
          <p:cNvSpPr>
            <a:spLocks noGrp="1"/>
          </p:cNvSpPr>
          <p:nvPr>
            <p:ph idx="1"/>
          </p:nvPr>
        </p:nvSpPr>
        <p:spPr>
          <a:xfrm>
            <a:off x="755576" y="1700808"/>
            <a:ext cx="7772400" cy="4114800"/>
          </a:xfrm>
        </p:spPr>
        <p:txBody>
          <a:bodyPr/>
          <a:lstStyle/>
          <a:p>
            <a:r>
              <a:rPr lang="en-GB" dirty="0" smtClean="0"/>
              <a:t>Too much summative assessment</a:t>
            </a:r>
          </a:p>
          <a:p>
            <a:r>
              <a:rPr lang="en-GB" dirty="0" smtClean="0"/>
              <a:t>Trivial assignments make low intellectual demands</a:t>
            </a:r>
          </a:p>
          <a:p>
            <a:r>
              <a:rPr lang="en-GB" dirty="0" smtClean="0"/>
              <a:t>Feedback that does not feed forward</a:t>
            </a:r>
          </a:p>
          <a:p>
            <a:r>
              <a:rPr lang="en-GB" dirty="0" smtClean="0"/>
              <a:t>Too much variety in forms of assessment</a:t>
            </a:r>
          </a:p>
          <a:p>
            <a:r>
              <a:rPr lang="en-GB" dirty="0" smtClean="0"/>
              <a:t>Over-reliance on documentation to clarify goals and standards</a:t>
            </a:r>
          </a:p>
        </p:txBody>
      </p:sp>
      <p:sp>
        <p:nvSpPr>
          <p:cNvPr id="4" name="TextBox 3"/>
          <p:cNvSpPr txBox="1"/>
          <p:nvPr/>
        </p:nvSpPr>
        <p:spPr>
          <a:xfrm>
            <a:off x="4788024" y="6488668"/>
            <a:ext cx="3638817" cy="369332"/>
          </a:xfrm>
          <a:prstGeom prst="rect">
            <a:avLst/>
          </a:prstGeom>
          <a:noFill/>
        </p:spPr>
        <p:txBody>
          <a:bodyPr wrap="none" rtlCol="0">
            <a:spAutoFit/>
          </a:bodyPr>
          <a:lstStyle/>
          <a:p>
            <a:r>
              <a:rPr lang="en-GB" dirty="0" smtClean="0"/>
              <a:t>Source: TESTA (www.testa.ac.uk)</a:t>
            </a:r>
            <a:endParaRPr lang="en-GB"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7772400" cy="1143000"/>
          </a:xfrm>
        </p:spPr>
        <p:txBody>
          <a:bodyPr/>
          <a:lstStyle/>
          <a:p>
            <a:pPr algn="l"/>
            <a:r>
              <a:rPr lang="en-US" sz="3600" dirty="0" smtClean="0"/>
              <a:t>Assessment Standards: A manifesto for change…</a:t>
            </a:r>
            <a:endParaRPr lang="en-US" sz="3600" dirty="0"/>
          </a:p>
        </p:txBody>
      </p:sp>
      <p:sp>
        <p:nvSpPr>
          <p:cNvPr id="3" name="Content Placeholder 2"/>
          <p:cNvSpPr>
            <a:spLocks noGrp="1"/>
          </p:cNvSpPr>
          <p:nvPr>
            <p:ph idx="1"/>
          </p:nvPr>
        </p:nvSpPr>
        <p:spPr>
          <a:xfrm>
            <a:off x="683568" y="1412776"/>
            <a:ext cx="7772400" cy="4114800"/>
          </a:xfrm>
        </p:spPr>
        <p:txBody>
          <a:bodyPr/>
          <a:lstStyle/>
          <a:p>
            <a:r>
              <a:rPr lang="en-US" sz="2800" dirty="0" smtClean="0"/>
              <a:t>Tenet 1: Assessment for learning</a:t>
            </a:r>
          </a:p>
          <a:p>
            <a:r>
              <a:rPr lang="en-US" sz="2800" dirty="0" smtClean="0"/>
              <a:t>Tenet 2: Ensuring assessment is fit for purpose</a:t>
            </a:r>
          </a:p>
          <a:p>
            <a:r>
              <a:rPr lang="en-US" sz="2800" dirty="0" smtClean="0"/>
              <a:t>Tenet 3: Recognize that assessment lacks precision</a:t>
            </a:r>
          </a:p>
          <a:p>
            <a:r>
              <a:rPr lang="en-US" sz="2800" dirty="0" smtClean="0"/>
              <a:t>Tenet 4: Constructing standards in communities</a:t>
            </a:r>
          </a:p>
          <a:p>
            <a:r>
              <a:rPr lang="en-US" sz="2800" dirty="0" smtClean="0"/>
              <a:t>Tenet 5: Integrating assessment literacy into course design</a:t>
            </a:r>
          </a:p>
          <a:p>
            <a:r>
              <a:rPr lang="en-US" sz="2800" dirty="0" smtClean="0"/>
              <a:t>Tenet 6: Ensuring professional judgments are reliable</a:t>
            </a:r>
            <a:endParaRPr lang="en-US" sz="2800" dirty="0"/>
          </a:p>
        </p:txBody>
      </p:sp>
    </p:spTree>
    <p:extLst>
      <p:ext uri="{BB962C8B-B14F-4D97-AF65-F5344CB8AC3E}">
        <p14:creationId xmlns:p14="http://schemas.microsoft.com/office/powerpoint/2010/main" val="135833606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 integrated approach</a:t>
            </a:r>
            <a:endParaRPr lang="en-GB" dirty="0"/>
          </a:p>
        </p:txBody>
      </p:sp>
      <p:sp>
        <p:nvSpPr>
          <p:cNvPr id="3" name="Content Placeholder 2"/>
          <p:cNvSpPr>
            <a:spLocks noGrp="1"/>
          </p:cNvSpPr>
          <p:nvPr>
            <p:ph idx="1"/>
          </p:nvPr>
        </p:nvSpPr>
        <p:spPr>
          <a:xfrm>
            <a:off x="685800" y="1628800"/>
            <a:ext cx="7772400" cy="4467200"/>
          </a:xfrm>
        </p:spPr>
        <p:txBody>
          <a:bodyPr/>
          <a:lstStyle/>
          <a:p>
            <a:pPr marL="514350" indent="-514350">
              <a:buFont typeface="+mj-lt"/>
              <a:buAutoNum type="arabicPeriod"/>
            </a:pPr>
            <a:r>
              <a:rPr lang="en-GB" dirty="0" smtClean="0"/>
              <a:t>Take an outcomes based approach to assessment and consider course level outcomes to use to map knowledge, skills and attributes across the course.</a:t>
            </a:r>
          </a:p>
          <a:p>
            <a:pPr marL="514350" indent="-514350">
              <a:buFont typeface="+mj-lt"/>
              <a:buAutoNum type="arabicPeriod"/>
            </a:pPr>
            <a:endParaRPr lang="en-GB" dirty="0" smtClean="0"/>
          </a:p>
          <a:p>
            <a:pPr marL="514350" indent="-514350">
              <a:buFont typeface="+mj-lt"/>
              <a:buAutoNum type="arabicPeriod"/>
            </a:pPr>
            <a:r>
              <a:rPr lang="en-GB" dirty="0" smtClean="0"/>
              <a:t>Schedule assessments at a Course Level.</a:t>
            </a:r>
          </a:p>
          <a:p>
            <a:pPr marL="514350" indent="-514350">
              <a:buFont typeface="+mj-lt"/>
              <a:buAutoNum type="arabicPeriod"/>
            </a:pPr>
            <a:endParaRPr lang="en-GB" dirty="0" smtClean="0"/>
          </a:p>
          <a:p>
            <a:endParaRPr lang="en-GB"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 integrated approach</a:t>
            </a:r>
            <a:endParaRPr lang="en-GB" dirty="0"/>
          </a:p>
        </p:txBody>
      </p:sp>
      <p:sp>
        <p:nvSpPr>
          <p:cNvPr id="3" name="Content Placeholder 2"/>
          <p:cNvSpPr>
            <a:spLocks noGrp="1"/>
          </p:cNvSpPr>
          <p:nvPr>
            <p:ph idx="1"/>
          </p:nvPr>
        </p:nvSpPr>
        <p:spPr/>
        <p:txBody>
          <a:bodyPr/>
          <a:lstStyle/>
          <a:p>
            <a:pPr marL="514350" indent="-514350">
              <a:buFont typeface="+mj-lt"/>
              <a:buAutoNum type="arabicPeriod" startAt="3"/>
            </a:pPr>
            <a:r>
              <a:rPr lang="en-GB" dirty="0" smtClean="0"/>
              <a:t>Dealing with the assessment diversity – ‘routes’ through the course.</a:t>
            </a:r>
          </a:p>
          <a:p>
            <a:pPr marL="514350" indent="-514350">
              <a:buFont typeface="+mj-lt"/>
              <a:buAutoNum type="arabicPeriod" startAt="3"/>
            </a:pPr>
            <a:r>
              <a:rPr lang="en-GB" dirty="0" smtClean="0"/>
              <a:t>Increasing the use and effectiveness of feedback.</a:t>
            </a:r>
          </a:p>
          <a:p>
            <a:pPr>
              <a:buNone/>
            </a:pPr>
            <a:r>
              <a:rPr lang="en-GB" dirty="0" smtClean="0"/>
              <a:t>5. Integrated assignments</a:t>
            </a:r>
          </a:p>
          <a:p>
            <a:pPr>
              <a:buNone/>
            </a:pPr>
            <a:endParaRPr lang="en-US" dirty="0" smtClean="0"/>
          </a:p>
          <a:p>
            <a:pPr marL="514350" indent="-514350">
              <a:buNone/>
            </a:pPr>
            <a:endParaRPr lang="en-GB"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XPANDSHOWBAR" val="True"/>
  <p:tag name="BULLETTYPE" val="3"/>
  <p:tag name="RESPCOUNTERSTYLE" val="-1"/>
  <p:tag name="INPUTSOURCE" val="1"/>
  <p:tag name="BACKUPMAINTENANCE" val="7"/>
  <p:tag name="ROTATIONINTERVAL" val="2"/>
  <p:tag name="RACERSMAXDISPLAYED" val="5"/>
  <p:tag name="TEAMSINLEADERBOARD" val="5"/>
  <p:tag name="BUBBLEVALUEFORMAT" val="0.0"/>
  <p:tag name="CUSTOMCELLFORECOLOR" val="-16777216"/>
  <p:tag name="CUSTOMCELLBACKCOLOR4" val="-8355712"/>
  <p:tag name="DISPLAYDEVICEID" val="True"/>
  <p:tag name="GRIDSIZE" val="{Width=800, Height=600}"/>
  <p:tag name="CHARTCOLORS" val="0"/>
  <p:tag name="MULTIRESPDIVISOR" val="1"/>
  <p:tag name="INCORRECTPOINTVALUE" val="0"/>
  <p:tag name="AUTOADJUSTPARTRANGE" val="True"/>
  <p:tag name="FIBNUMRESULTS" val="5"/>
  <p:tag name="PRRESPONSE2" val="9"/>
  <p:tag name="PRRESPONSE6" val="5"/>
  <p:tag name="PRRESPONSE10" val="1"/>
  <p:tag name="POWERPOINTVERSION" val="12.0"/>
  <p:tag name="CSVFORMAT" val="0"/>
  <p:tag name="RESPCOUNTERFORMAT" val="0"/>
  <p:tag name="ALLOWDUPLICATES" val="False"/>
  <p:tag name="REVIEWONLY" val="False"/>
  <p:tag name="RACEANIMATIONSPEED" val="3"/>
  <p:tag name="BUBBLENAMEVISIBLE" val="True"/>
  <p:tag name="CUSTOMGRIDBACKCOLOR" val="-722948"/>
  <p:tag name="USESCHEMECOLORS" val="True"/>
  <p:tag name="GRIDROTATIONINTERVAL" val="2"/>
  <p:tag name="POLLINGCYCLE" val="2"/>
  <p:tag name="INCLUDEPPT" val="True"/>
  <p:tag name="REALTIMEBACKUPPATH" val="(None)"/>
  <p:tag name="FIBDISPLAYRESULTS" val="True"/>
  <p:tag name="PRRESPONSE3" val="8"/>
  <p:tag name="PRRESPONSE8" val="3"/>
  <p:tag name="TPVERSION" val="2008"/>
  <p:tag name="ANSWERNOWSTYLE" val="-1"/>
  <p:tag name="COUNTDOWNSECONDS" val="10"/>
  <p:tag name="AUTOADVANCE" val="False"/>
  <p:tag name="SKIPREMAININGRACESLIDES" val="True"/>
  <p:tag name="BUBBLEGROUPING" val="3"/>
  <p:tag name="CUSTOMCELLBACKCOLOR3" val="-268652"/>
  <p:tag name="AUTOSIZEGRID" val="True"/>
  <p:tag name="RESETCHARTS" val="True"/>
  <p:tag name="REALTIMEBACKUP" val="False"/>
  <p:tag name="FIBINCLUDEOTHER" val="True"/>
  <p:tag name="PRRESPONSE5" val="6"/>
  <p:tag name="ALWAYSOPENPOLL" val="False"/>
  <p:tag name="ANSWERNOWTEXT" val="Answer Now"/>
  <p:tag name="BACKUPSESSIONS" val="True"/>
  <p:tag name="RACEENDPOINTS" val="100"/>
  <p:tag name="DEFAULTNUMTEAMS" val="5"/>
  <p:tag name="DISPLAYDEVICENUMBER" val="True"/>
  <p:tag name="CHARTLABELS" val="1"/>
  <p:tag name="ZEROBASED" val="False"/>
  <p:tag name="PRRESPONSE1" val="10"/>
  <p:tag name="SHOWFLASHWARNING" val="True"/>
  <p:tag name="COUNTDOWNSTYLE" val="-1"/>
  <p:tag name="AUTOUPDATEALIASES" val="True"/>
  <p:tag name="BUBBLESIZEVISIBLE" val="True"/>
  <p:tag name="GRIDOPACITY" val="90"/>
  <p:tag name="ALLOWUSERFEEDBACK" val="True"/>
  <p:tag name="FIBDISPLAYKEYWORDS" val="True"/>
  <p:tag name="SHOWBARVISIBLE" val="True"/>
  <p:tag name="NUMRESPONSES" val="1"/>
  <p:tag name="MAXRESPONDERS" val="5"/>
  <p:tag name="GRIDPOSITION" val="1"/>
  <p:tag name="CHARTSCALE" val="True"/>
  <p:tag name="PRRESPONSE9" val="2"/>
  <p:tag name="CHARTVALUEFORMAT" val="0%"/>
  <p:tag name="CUSTOMCELLBACKCOLOR2" val="-13395457"/>
  <p:tag name="CORRECTPOINTVALUE" val="100"/>
  <p:tag name="USESECONDARYMONITOR" val="True"/>
  <p:tag name="PARTICIPANTSINLEADERBOARD" val="5"/>
  <p:tag name="INCLUDENONRESPONDERS" val="False"/>
  <p:tag name="SAVECSVWITHSESSION" val="False"/>
  <p:tag name="DISPLAYNAME" val="True"/>
  <p:tag name="PRRESPONSE7" val="4"/>
  <p:tag name="GRIDFONTSIZE" val="12"/>
  <p:tag name="STDCHART" val="1"/>
  <p:tag name="RESPTABLESTYLE" val="-1"/>
  <p:tag name="CUSTOMCELLBACKCOLOR1" val="-657956"/>
  <p:tag name="PRRESPONSE4" val="7"/>
  <p:tag name="ADVANCEDSETTINGSVIEW" val="True"/>
  <p:tag name="DELIMITERS" val="3.1"/>
  <p:tag name="TPFULLVERSION" val="4.3.2.1178"/>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DELIMITERS" val="3.1"/>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DELIMITERS" val="3.1"/>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B120746F1EF3408D7851A7C1D5A028" ma:contentTypeVersion="6" ma:contentTypeDescription="Create a new document." ma:contentTypeScope="" ma:versionID="a8e353eba2ef32fc9fe68ac9cbdf3954">
  <xsd:schema xmlns:xsd="http://www.w3.org/2001/XMLSchema" xmlns:xs="http://www.w3.org/2001/XMLSchema" xmlns:p="http://schemas.microsoft.com/office/2006/metadata/properties" xmlns:ns2="82f5425f-dd63-4333-b7c7-d3a925f743bf" xmlns:ns3="35a19243-4b8e-40d3-8fad-df606a0bb62a" targetNamespace="http://schemas.microsoft.com/office/2006/metadata/properties" ma:root="true" ma:fieldsID="8e90a8869628acee7f784229d0a2b8f3" ns2:_="" ns3:_="">
    <xsd:import namespace="82f5425f-dd63-4333-b7c7-d3a925f743bf"/>
    <xsd:import namespace="35a19243-4b8e-40d3-8fad-df606a0bb62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f5425f-dd63-4333-b7c7-d3a925f743b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5a19243-4b8e-40d3-8fad-df606a0bb62a"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0AAFF66-0A9F-4C0D-9573-9FD47CC9433F}"/>
</file>

<file path=customXml/itemProps2.xml><?xml version="1.0" encoding="utf-8"?>
<ds:datastoreItem xmlns:ds="http://schemas.openxmlformats.org/officeDocument/2006/customXml" ds:itemID="{F2732947-36DC-4869-977D-444FD982E100}"/>
</file>

<file path=customXml/itemProps3.xml><?xml version="1.0" encoding="utf-8"?>
<ds:datastoreItem xmlns:ds="http://schemas.openxmlformats.org/officeDocument/2006/customXml" ds:itemID="{54BEFD63-490E-4DA1-8440-36C5FD67A2BA}"/>
</file>

<file path=docProps/app.xml><?xml version="1.0" encoding="utf-8"?>
<Properties xmlns="http://schemas.openxmlformats.org/officeDocument/2006/extended-properties" xmlns:vt="http://schemas.openxmlformats.org/officeDocument/2006/docPropsVTypes">
  <Template>Retrospect</Template>
  <TotalTime>3153</TotalTime>
  <Words>5161</Words>
  <Application>Microsoft Office PowerPoint</Application>
  <PresentationFormat>On-screen Show (4:3)</PresentationFormat>
  <Paragraphs>673</Paragraphs>
  <Slides>67</Slides>
  <Notes>33</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67</vt:i4>
      </vt:variant>
    </vt:vector>
  </HeadingPairs>
  <TitlesOfParts>
    <vt:vector size="78" baseType="lpstr">
      <vt:lpstr>ＭＳ Ｐゴシック</vt:lpstr>
      <vt:lpstr>ＭＳ Ｐゴシック</vt:lpstr>
      <vt:lpstr>AdvOT863180fb</vt:lpstr>
      <vt:lpstr>AdvOT863180fb+fb</vt:lpstr>
      <vt:lpstr>Arial</vt:lpstr>
      <vt:lpstr>Calibri</vt:lpstr>
      <vt:lpstr>Calibri Light</vt:lpstr>
      <vt:lpstr>Helvetica</vt:lpstr>
      <vt:lpstr>Times New Roman</vt:lpstr>
      <vt:lpstr>Wingdings</vt:lpstr>
      <vt:lpstr>Retrospect</vt:lpstr>
      <vt:lpstr>  Curriculum &amp; Course Design for Contemporary Higher Education Designing courses for 2016 and beyond...</vt:lpstr>
      <vt:lpstr>Introduction</vt:lpstr>
      <vt:lpstr>Overview</vt:lpstr>
      <vt:lpstr>PowerPoint Presentation</vt:lpstr>
      <vt:lpstr>Curriculum</vt:lpstr>
      <vt:lpstr>Barnett &amp; Coate (2004) Curriculum Schema</vt:lpstr>
      <vt:lpstr>Barnett &amp; Coate (2004) Curriculum Schema</vt:lpstr>
      <vt:lpstr>PowerPoint Presentation</vt:lpstr>
      <vt:lpstr>Process vs Product</vt:lpstr>
      <vt:lpstr>Outcomes based approaches</vt:lpstr>
      <vt:lpstr>PowerPoint Presentation</vt:lpstr>
      <vt:lpstr>PowerPoint Presentation</vt:lpstr>
      <vt:lpstr>Levels and Learning Outcomes</vt:lpstr>
      <vt:lpstr>Framework for Higher Education Qualifications (FHEQ)</vt:lpstr>
      <vt:lpstr>PowerPoint Presentation</vt:lpstr>
      <vt:lpstr>Relationships between Qualifications: Coventry University Framework </vt:lpstr>
      <vt:lpstr>Credit Level Descriptors</vt:lpstr>
      <vt:lpstr>Why course-based?</vt:lpstr>
      <vt:lpstr>Why course-based?</vt:lpstr>
      <vt:lpstr>Influences on Course Design - Discussion</vt:lpstr>
      <vt:lpstr>PowerPoint Presentation</vt:lpstr>
      <vt:lpstr>Key influences on teachers' design decisions.  (Bennett et al, 2014)</vt:lpstr>
      <vt:lpstr>The learner?</vt:lpstr>
      <vt:lpstr>Operationalising</vt:lpstr>
      <vt:lpstr>Constructive alignment</vt:lpstr>
      <vt:lpstr>Constructive alignment</vt:lpstr>
      <vt:lpstr>PowerPoint Presentation</vt:lpstr>
      <vt:lpstr>Introducing threshold concepts …</vt:lpstr>
      <vt:lpstr>Threshold concepts</vt:lpstr>
      <vt:lpstr>PowerPoint Presentation</vt:lpstr>
      <vt:lpstr>Journey from student to professional</vt:lpstr>
      <vt:lpstr>Threshold Characteristics</vt:lpstr>
      <vt:lpstr>Threshold concepts</vt:lpstr>
      <vt:lpstr>PowerPoint Presentation</vt:lpstr>
      <vt:lpstr>Activity: Identifying threshold concepts</vt:lpstr>
      <vt:lpstr>Some examples</vt:lpstr>
      <vt:lpstr>Implications for teaching</vt:lpstr>
      <vt:lpstr>Implications for the Curriculum</vt:lpstr>
      <vt:lpstr>Conclusions</vt:lpstr>
      <vt:lpstr>PowerPoint Presentation</vt:lpstr>
      <vt:lpstr>PowerPoint Presentation</vt:lpstr>
      <vt:lpstr>PowerPoint Presentation</vt:lpstr>
      <vt:lpstr>Seven Principles of good practice in course design</vt:lpstr>
      <vt:lpstr>Designing instruction for learning</vt:lpstr>
      <vt:lpstr>PowerPoint Presentation</vt:lpstr>
      <vt:lpstr>Flexibility</vt:lpstr>
      <vt:lpstr>Barnett’s interpretation of flexibility</vt:lpstr>
      <vt:lpstr>PowerPoint Presentation</vt:lpstr>
      <vt:lpstr>Graduate Attributes</vt:lpstr>
      <vt:lpstr>PowerPoint Presentation</vt:lpstr>
      <vt:lpstr>Graduate Attributes</vt:lpstr>
      <vt:lpstr>Graduate Attributes?</vt:lpstr>
      <vt:lpstr>Misconceptions of Graduate Attribute</vt:lpstr>
      <vt:lpstr>Conceptions of Graduate Attributes</vt:lpstr>
      <vt:lpstr>PowerPoint Presentation</vt:lpstr>
      <vt:lpstr>PowerPoint Presentation</vt:lpstr>
      <vt:lpstr>Resources to support </vt:lpstr>
      <vt:lpstr>Assessment Literacy</vt:lpstr>
      <vt:lpstr>PowerPoint Presentation</vt:lpstr>
      <vt:lpstr>Integrated assessment</vt:lpstr>
      <vt:lpstr>Key CU challenges and drivers</vt:lpstr>
      <vt:lpstr>PowerPoint Presentation</vt:lpstr>
      <vt:lpstr>Key Assessment issues</vt:lpstr>
      <vt:lpstr>Assessment Patterns that Fail</vt:lpstr>
      <vt:lpstr>Assessment Standards: A manifesto for change…</vt:lpstr>
      <vt:lpstr>An integrated approach</vt:lpstr>
      <vt:lpstr>An integrated approach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courses for 2012 and beyond...</dc:title>
  <dc:creator>Andrew Turner</dc:creator>
  <cp:lastModifiedBy>Martin Jenkins</cp:lastModifiedBy>
  <cp:revision>290</cp:revision>
  <cp:lastPrinted>2016-03-11T15:46:49Z</cp:lastPrinted>
  <dcterms:created xsi:type="dcterms:W3CDTF">2012-04-24T12:45:01Z</dcterms:created>
  <dcterms:modified xsi:type="dcterms:W3CDTF">2016-12-18T21:38:23Z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0x010100DCB120746F1EF3408D7851A7C1D5A028</vt:lpwstr>
  </property>
</Properties>
</file>